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4"/>
  </p:sldMasterIdLst>
  <p:notesMasterIdLst>
    <p:notesMasterId r:id="rId14"/>
  </p:notesMasterIdLst>
  <p:sldIdLst>
    <p:sldId id="297" r:id="rId5"/>
    <p:sldId id="299" r:id="rId6"/>
    <p:sldId id="303" r:id="rId7"/>
    <p:sldId id="305" r:id="rId8"/>
    <p:sldId id="306" r:id="rId9"/>
    <p:sldId id="307" r:id="rId10"/>
    <p:sldId id="308" r:id="rId11"/>
    <p:sldId id="304" r:id="rId12"/>
    <p:sldId id="302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3295"/>
    <a:srgbClr val="6B5AA6"/>
    <a:srgbClr val="3B2463"/>
    <a:srgbClr val="265358"/>
    <a:srgbClr val="337177"/>
    <a:srgbClr val="4EAAC5"/>
    <a:srgbClr val="FE7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4ADEBE-E742-441B-BD7F-B6B0A4A06744}">
  <a:tblStyle styleId="{AD4ADEBE-E742-441B-BD7F-B6B0A4A067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02"/>
    <p:restoredTop sz="94614"/>
  </p:normalViewPr>
  <p:slideViewPr>
    <p:cSldViewPr snapToGrid="0">
      <p:cViewPr varScale="1">
        <p:scale>
          <a:sx n="151" d="100"/>
          <a:sy n="151" d="100"/>
        </p:scale>
        <p:origin x="62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elle Napoli" userId="06bfb6b1-c75f-4fd2-a21c-ea89552da7e4" providerId="ADAL" clId="{78C5BC52-CEC2-4C06-9032-82D81B033C67}"/>
    <pc:docChg chg="custSel addSld modSld sldOrd">
      <pc:chgData name="Richelle Napoli" userId="06bfb6b1-c75f-4fd2-a21c-ea89552da7e4" providerId="ADAL" clId="{78C5BC52-CEC2-4C06-9032-82D81B033C67}" dt="2024-11-06T22:52:01.255" v="1709" actId="255"/>
      <pc:docMkLst>
        <pc:docMk/>
      </pc:docMkLst>
      <pc:sldChg chg="modSp mod">
        <pc:chgData name="Richelle Napoli" userId="06bfb6b1-c75f-4fd2-a21c-ea89552da7e4" providerId="ADAL" clId="{78C5BC52-CEC2-4C06-9032-82D81B033C67}" dt="2024-11-06T22:52:01.255" v="1709" actId="255"/>
        <pc:sldMkLst>
          <pc:docMk/>
          <pc:sldMk cId="81915437" sldId="302"/>
        </pc:sldMkLst>
        <pc:spChg chg="mod">
          <ac:chgData name="Richelle Napoli" userId="06bfb6b1-c75f-4fd2-a21c-ea89552da7e4" providerId="ADAL" clId="{78C5BC52-CEC2-4C06-9032-82D81B033C67}" dt="2024-11-06T22:52:01.255" v="1709" actId="255"/>
          <ac:spMkLst>
            <pc:docMk/>
            <pc:sldMk cId="81915437" sldId="302"/>
            <ac:spMk id="3" creationId="{BEAD47F0-FAFE-934F-8238-1E1CAF02FE3C}"/>
          </ac:spMkLst>
        </pc:spChg>
      </pc:sldChg>
      <pc:sldChg chg="modSp mod">
        <pc:chgData name="Richelle Napoli" userId="06bfb6b1-c75f-4fd2-a21c-ea89552da7e4" providerId="ADAL" clId="{78C5BC52-CEC2-4C06-9032-82D81B033C67}" dt="2024-11-06T22:31:30.082" v="35" actId="20577"/>
        <pc:sldMkLst>
          <pc:docMk/>
          <pc:sldMk cId="2863988184" sldId="303"/>
        </pc:sldMkLst>
        <pc:spChg chg="mod">
          <ac:chgData name="Richelle Napoli" userId="06bfb6b1-c75f-4fd2-a21c-ea89552da7e4" providerId="ADAL" clId="{78C5BC52-CEC2-4C06-9032-82D81B033C67}" dt="2024-11-06T22:31:30.082" v="35" actId="20577"/>
          <ac:spMkLst>
            <pc:docMk/>
            <pc:sldMk cId="2863988184" sldId="303"/>
            <ac:spMk id="4" creationId="{3147CC1C-3ABD-9CF0-6864-95B56A63FC36}"/>
          </ac:spMkLst>
        </pc:spChg>
      </pc:sldChg>
      <pc:sldChg chg="addSp delSp modSp add mod ord">
        <pc:chgData name="Richelle Napoli" userId="06bfb6b1-c75f-4fd2-a21c-ea89552da7e4" providerId="ADAL" clId="{78C5BC52-CEC2-4C06-9032-82D81B033C67}" dt="2024-11-06T22:36:03.273" v="452" actId="6549"/>
        <pc:sldMkLst>
          <pc:docMk/>
          <pc:sldMk cId="1111169853" sldId="306"/>
        </pc:sldMkLst>
        <pc:spChg chg="mod">
          <ac:chgData name="Richelle Napoli" userId="06bfb6b1-c75f-4fd2-a21c-ea89552da7e4" providerId="ADAL" clId="{78C5BC52-CEC2-4C06-9032-82D81B033C67}" dt="2024-11-06T22:36:03.273" v="452" actId="6549"/>
          <ac:spMkLst>
            <pc:docMk/>
            <pc:sldMk cId="1111169853" sldId="306"/>
            <ac:spMk id="4" creationId="{3147CC1C-3ABD-9CF0-6864-95B56A63FC36}"/>
          </ac:spMkLst>
        </pc:spChg>
        <pc:picChg chg="add mod">
          <ac:chgData name="Richelle Napoli" userId="06bfb6b1-c75f-4fd2-a21c-ea89552da7e4" providerId="ADAL" clId="{78C5BC52-CEC2-4C06-9032-82D81B033C67}" dt="2024-11-06T22:35:31.634" v="437" actId="1076"/>
          <ac:picMkLst>
            <pc:docMk/>
            <pc:sldMk cId="1111169853" sldId="306"/>
            <ac:picMk id="5" creationId="{9F5810EE-F5C0-4E4E-68A5-5EC98FBE9806}"/>
          </ac:picMkLst>
        </pc:picChg>
        <pc:picChg chg="del">
          <ac:chgData name="Richelle Napoli" userId="06bfb6b1-c75f-4fd2-a21c-ea89552da7e4" providerId="ADAL" clId="{78C5BC52-CEC2-4C06-9032-82D81B033C67}" dt="2024-11-06T22:35:04.926" v="435" actId="478"/>
          <ac:picMkLst>
            <pc:docMk/>
            <pc:sldMk cId="1111169853" sldId="306"/>
            <ac:picMk id="1026" creationId="{30B3D488-5010-FA68-C495-4BE7C8E2DB3C}"/>
          </ac:picMkLst>
        </pc:picChg>
      </pc:sldChg>
      <pc:sldChg chg="addSp delSp modSp add mod">
        <pc:chgData name="Richelle Napoli" userId="06bfb6b1-c75f-4fd2-a21c-ea89552da7e4" providerId="ADAL" clId="{78C5BC52-CEC2-4C06-9032-82D81B033C67}" dt="2024-11-06T22:43:56.617" v="880" actId="20577"/>
        <pc:sldMkLst>
          <pc:docMk/>
          <pc:sldMk cId="4270953651" sldId="307"/>
        </pc:sldMkLst>
        <pc:spChg chg="mod">
          <ac:chgData name="Richelle Napoli" userId="06bfb6b1-c75f-4fd2-a21c-ea89552da7e4" providerId="ADAL" clId="{78C5BC52-CEC2-4C06-9032-82D81B033C67}" dt="2024-11-06T22:43:56.617" v="880" actId="20577"/>
          <ac:spMkLst>
            <pc:docMk/>
            <pc:sldMk cId="4270953651" sldId="307"/>
            <ac:spMk id="4" creationId="{3147CC1C-3ABD-9CF0-6864-95B56A63FC36}"/>
          </ac:spMkLst>
        </pc:spChg>
        <pc:picChg chg="del">
          <ac:chgData name="Richelle Napoli" userId="06bfb6b1-c75f-4fd2-a21c-ea89552da7e4" providerId="ADAL" clId="{78C5BC52-CEC2-4C06-9032-82D81B033C67}" dt="2024-11-06T22:42:37.333" v="876" actId="478"/>
          <ac:picMkLst>
            <pc:docMk/>
            <pc:sldMk cId="4270953651" sldId="307"/>
            <ac:picMk id="5" creationId="{9F5810EE-F5C0-4E4E-68A5-5EC98FBE9806}"/>
          </ac:picMkLst>
        </pc:picChg>
        <pc:picChg chg="add mod">
          <ac:chgData name="Richelle Napoli" userId="06bfb6b1-c75f-4fd2-a21c-ea89552da7e4" providerId="ADAL" clId="{78C5BC52-CEC2-4C06-9032-82D81B033C67}" dt="2024-11-06T22:43:50.428" v="878" actId="1076"/>
          <ac:picMkLst>
            <pc:docMk/>
            <pc:sldMk cId="4270953651" sldId="307"/>
            <ac:picMk id="2050" creationId="{58DA5697-4256-4B10-52E8-B894B5CA36AD}"/>
          </ac:picMkLst>
        </pc:picChg>
      </pc:sldChg>
      <pc:sldChg chg="addSp delSp modSp add mod">
        <pc:chgData name="Richelle Napoli" userId="06bfb6b1-c75f-4fd2-a21c-ea89552da7e4" providerId="ADAL" clId="{78C5BC52-CEC2-4C06-9032-82D81B033C67}" dt="2024-11-06T22:46:36.503" v="1256" actId="20577"/>
        <pc:sldMkLst>
          <pc:docMk/>
          <pc:sldMk cId="335178793" sldId="308"/>
        </pc:sldMkLst>
        <pc:spChg chg="mod">
          <ac:chgData name="Richelle Napoli" userId="06bfb6b1-c75f-4fd2-a21c-ea89552da7e4" providerId="ADAL" clId="{78C5BC52-CEC2-4C06-9032-82D81B033C67}" dt="2024-11-06T22:46:36.503" v="1256" actId="20577"/>
          <ac:spMkLst>
            <pc:docMk/>
            <pc:sldMk cId="335178793" sldId="308"/>
            <ac:spMk id="4" creationId="{3147CC1C-3ABD-9CF0-6864-95B56A63FC36}"/>
          </ac:spMkLst>
        </pc:spChg>
        <pc:picChg chg="del">
          <ac:chgData name="Richelle Napoli" userId="06bfb6b1-c75f-4fd2-a21c-ea89552da7e4" providerId="ADAL" clId="{78C5BC52-CEC2-4C06-9032-82D81B033C67}" dt="2024-11-06T22:45:51.669" v="1252" actId="478"/>
          <ac:picMkLst>
            <pc:docMk/>
            <pc:sldMk cId="335178793" sldId="308"/>
            <ac:picMk id="5" creationId="{9F5810EE-F5C0-4E4E-68A5-5EC98FBE9806}"/>
          </ac:picMkLst>
        </pc:picChg>
        <pc:picChg chg="add mod">
          <ac:chgData name="Richelle Napoli" userId="06bfb6b1-c75f-4fd2-a21c-ea89552da7e4" providerId="ADAL" clId="{78C5BC52-CEC2-4C06-9032-82D81B033C67}" dt="2024-11-06T22:46:27.184" v="1254" actId="1076"/>
          <ac:picMkLst>
            <pc:docMk/>
            <pc:sldMk cId="335178793" sldId="308"/>
            <ac:picMk id="3074" creationId="{037F11C0-77DC-C1F5-BE11-0D7E48E905FD}"/>
          </ac:picMkLst>
        </pc:picChg>
      </pc:sldChg>
    </pc:docChg>
  </pc:docChgLst>
  <pc:docChgLst>
    <pc:chgData name="Daniel Arciuli" userId="S::daniel.arciuli@humanitygroup.com.au::57094b36-bd4e-4971-b141-7d219e871e65" providerId="AD" clId="Web-{E5EAC3A7-B17B-AC60-D078-D460C024A5B2}"/>
    <pc:docChg chg="modSld">
      <pc:chgData name="Daniel Arciuli" userId="S::daniel.arciuli@humanitygroup.com.au::57094b36-bd4e-4971-b141-7d219e871e65" providerId="AD" clId="Web-{E5EAC3A7-B17B-AC60-D078-D460C024A5B2}" dt="2024-11-06T23:14:51.651" v="10" actId="20577"/>
      <pc:docMkLst>
        <pc:docMk/>
      </pc:docMkLst>
      <pc:sldChg chg="modSp">
        <pc:chgData name="Daniel Arciuli" userId="S::daniel.arciuli@humanitygroup.com.au::57094b36-bd4e-4971-b141-7d219e871e65" providerId="AD" clId="Web-{E5EAC3A7-B17B-AC60-D078-D460C024A5B2}" dt="2024-11-06T23:14:01.930" v="1" actId="20577"/>
        <pc:sldMkLst>
          <pc:docMk/>
          <pc:sldMk cId="2863988184" sldId="303"/>
        </pc:sldMkLst>
        <pc:spChg chg="mod">
          <ac:chgData name="Daniel Arciuli" userId="S::daniel.arciuli@humanitygroup.com.au::57094b36-bd4e-4971-b141-7d219e871e65" providerId="AD" clId="Web-{E5EAC3A7-B17B-AC60-D078-D460C024A5B2}" dt="2024-11-06T23:14:01.930" v="1" actId="20577"/>
          <ac:spMkLst>
            <pc:docMk/>
            <pc:sldMk cId="2863988184" sldId="303"/>
            <ac:spMk id="4" creationId="{3147CC1C-3ABD-9CF0-6864-95B56A63FC36}"/>
          </ac:spMkLst>
        </pc:spChg>
      </pc:sldChg>
      <pc:sldChg chg="modSp">
        <pc:chgData name="Daniel Arciuli" userId="S::daniel.arciuli@humanitygroup.com.au::57094b36-bd4e-4971-b141-7d219e871e65" providerId="AD" clId="Web-{E5EAC3A7-B17B-AC60-D078-D460C024A5B2}" dt="2024-11-06T23:14:51.651" v="10" actId="20577"/>
        <pc:sldMkLst>
          <pc:docMk/>
          <pc:sldMk cId="2544311086" sldId="305"/>
        </pc:sldMkLst>
        <pc:spChg chg="mod">
          <ac:chgData name="Daniel Arciuli" userId="S::daniel.arciuli@humanitygroup.com.au::57094b36-bd4e-4971-b141-7d219e871e65" providerId="AD" clId="Web-{E5EAC3A7-B17B-AC60-D078-D460C024A5B2}" dt="2024-11-06T23:14:51.651" v="10" actId="20577"/>
          <ac:spMkLst>
            <pc:docMk/>
            <pc:sldMk cId="2544311086" sldId="305"/>
            <ac:spMk id="4" creationId="{3147CC1C-3ABD-9CF0-6864-95B56A63FC36}"/>
          </ac:spMkLst>
        </pc:spChg>
      </pc:sldChg>
    </pc:docChg>
  </pc:docChgLst>
  <pc:docChgLst>
    <pc:chgData name="Daniel Arciuli" userId="S::daniel.arciuli@humanitygroup.com.au::57094b36-bd4e-4971-b141-7d219e871e65" providerId="AD" clId="Web-{5ED1127F-7E5B-5AB2-3853-F5313345EC8C}"/>
    <pc:docChg chg="modSld">
      <pc:chgData name="Daniel Arciuli" userId="S::daniel.arciuli@humanitygroup.com.au::57094b36-bd4e-4971-b141-7d219e871e65" providerId="AD" clId="Web-{5ED1127F-7E5B-5AB2-3853-F5313345EC8C}" dt="2024-11-06T23:21:31.091" v="18" actId="20577"/>
      <pc:docMkLst>
        <pc:docMk/>
      </pc:docMkLst>
      <pc:sldChg chg="modSp">
        <pc:chgData name="Daniel Arciuli" userId="S::daniel.arciuli@humanitygroup.com.au::57094b36-bd4e-4971-b141-7d219e871e65" providerId="AD" clId="Web-{5ED1127F-7E5B-5AB2-3853-F5313345EC8C}" dt="2024-11-06T23:21:31.091" v="18" actId="20577"/>
        <pc:sldMkLst>
          <pc:docMk/>
          <pc:sldMk cId="81915437" sldId="302"/>
        </pc:sldMkLst>
        <pc:spChg chg="mod">
          <ac:chgData name="Daniel Arciuli" userId="S::daniel.arciuli@humanitygroup.com.au::57094b36-bd4e-4971-b141-7d219e871e65" providerId="AD" clId="Web-{5ED1127F-7E5B-5AB2-3853-F5313345EC8C}" dt="2024-11-06T23:21:31.091" v="18" actId="20577"/>
          <ac:spMkLst>
            <pc:docMk/>
            <pc:sldMk cId="81915437" sldId="302"/>
            <ac:spMk id="3" creationId="{BEAD47F0-FAFE-934F-8238-1E1CAF02FE3C}"/>
          </ac:spMkLst>
        </pc:spChg>
      </pc:sldChg>
      <pc:sldChg chg="modSp">
        <pc:chgData name="Daniel Arciuli" userId="S::daniel.arciuli@humanitygroup.com.au::57094b36-bd4e-4971-b141-7d219e871e65" providerId="AD" clId="Web-{5ED1127F-7E5B-5AB2-3853-F5313345EC8C}" dt="2024-11-06T23:20:21.354" v="1" actId="20577"/>
        <pc:sldMkLst>
          <pc:docMk/>
          <pc:sldMk cId="2863988184" sldId="303"/>
        </pc:sldMkLst>
        <pc:spChg chg="mod">
          <ac:chgData name="Daniel Arciuli" userId="S::daniel.arciuli@humanitygroup.com.au::57094b36-bd4e-4971-b141-7d219e871e65" providerId="AD" clId="Web-{5ED1127F-7E5B-5AB2-3853-F5313345EC8C}" dt="2024-11-06T23:20:21.354" v="1" actId="20577"/>
          <ac:spMkLst>
            <pc:docMk/>
            <pc:sldMk cId="2863988184" sldId="303"/>
            <ac:spMk id="4" creationId="{3147CC1C-3ABD-9CF0-6864-95B56A63FC36}"/>
          </ac:spMkLst>
        </pc:spChg>
      </pc:sldChg>
      <pc:sldChg chg="modSp">
        <pc:chgData name="Daniel Arciuli" userId="S::daniel.arciuli@humanitygroup.com.au::57094b36-bd4e-4971-b141-7d219e871e65" providerId="AD" clId="Web-{5ED1127F-7E5B-5AB2-3853-F5313345EC8C}" dt="2024-11-06T23:20:36.370" v="5" actId="20577"/>
        <pc:sldMkLst>
          <pc:docMk/>
          <pc:sldMk cId="1111169853" sldId="306"/>
        </pc:sldMkLst>
        <pc:spChg chg="mod">
          <ac:chgData name="Daniel Arciuli" userId="S::daniel.arciuli@humanitygroup.com.au::57094b36-bd4e-4971-b141-7d219e871e65" providerId="AD" clId="Web-{5ED1127F-7E5B-5AB2-3853-F5313345EC8C}" dt="2024-11-06T23:20:36.370" v="5" actId="20577"/>
          <ac:spMkLst>
            <pc:docMk/>
            <pc:sldMk cId="1111169853" sldId="306"/>
            <ac:spMk id="4" creationId="{3147CC1C-3ABD-9CF0-6864-95B56A63FC36}"/>
          </ac:spMkLst>
        </pc:spChg>
      </pc:sldChg>
      <pc:sldChg chg="modSp">
        <pc:chgData name="Daniel Arciuli" userId="S::daniel.arciuli@humanitygroup.com.au::57094b36-bd4e-4971-b141-7d219e871e65" providerId="AD" clId="Web-{5ED1127F-7E5B-5AB2-3853-F5313345EC8C}" dt="2024-11-06T23:20:56.887" v="8" actId="20577"/>
        <pc:sldMkLst>
          <pc:docMk/>
          <pc:sldMk cId="335178793" sldId="308"/>
        </pc:sldMkLst>
        <pc:spChg chg="mod">
          <ac:chgData name="Daniel Arciuli" userId="S::daniel.arciuli@humanitygroup.com.au::57094b36-bd4e-4971-b141-7d219e871e65" providerId="AD" clId="Web-{5ED1127F-7E5B-5AB2-3853-F5313345EC8C}" dt="2024-11-06T23:20:56.887" v="8" actId="20577"/>
          <ac:spMkLst>
            <pc:docMk/>
            <pc:sldMk cId="335178793" sldId="308"/>
            <ac:spMk id="4" creationId="{3147CC1C-3ABD-9CF0-6864-95B56A63FC3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914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sessmentsquared.com.au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5.png"/><Relationship Id="rId4" Type="http://schemas.openxmlformats.org/officeDocument/2006/relationships/hyperlink" Target="mailto:referrals@assessmentsquared.com.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C75A09-031B-744D-855F-7DDD4E447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86118" y="316523"/>
            <a:ext cx="8535062" cy="66004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25" name="Google Shape;55;p13">
            <a:extLst>
              <a:ext uri="{FF2B5EF4-FFF2-40B4-BE49-F238E27FC236}">
                <a16:creationId xmlns:a16="http://schemas.microsoft.com/office/drawing/2014/main" id="{92547F37-78EA-D54A-8BC4-6BD15F22B197}"/>
              </a:ext>
            </a:extLst>
          </p:cNvPr>
          <p:cNvSpPr/>
          <p:nvPr/>
        </p:nvSpPr>
        <p:spPr>
          <a:xfrm>
            <a:off x="805815" y="2694105"/>
            <a:ext cx="3473514" cy="187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A5FEC-DC73-1A4A-A7BD-C76446BA04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684" y="662872"/>
            <a:ext cx="3546338" cy="1010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02D6C-B292-A6D2-839F-AEC53A9DE839}"/>
              </a:ext>
            </a:extLst>
          </p:cNvPr>
          <p:cNvSpPr txBox="1"/>
          <p:nvPr/>
        </p:nvSpPr>
        <p:spPr>
          <a:xfrm>
            <a:off x="639943" y="4303757"/>
            <a:ext cx="40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Medium" panose="00000600000000000000" pitchFamily="2" charset="0"/>
              </a:rPr>
              <a:t>Assessments built on quality, integrity and trust. </a:t>
            </a:r>
            <a:endParaRPr lang="en-AU" dirty="0">
              <a:solidFill>
                <a:schemeClr val="bg1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E6C65B-7173-9B48-B3C2-5C279FEFE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46348" y="-252484"/>
            <a:ext cx="9190348" cy="61246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4DAA23-D124-2E44-8E18-69B602F4C18A}"/>
              </a:ext>
            </a:extLst>
          </p:cNvPr>
          <p:cNvSpPr/>
          <p:nvPr/>
        </p:nvSpPr>
        <p:spPr>
          <a:xfrm>
            <a:off x="-46348" y="120324"/>
            <a:ext cx="9144000" cy="5143499"/>
          </a:xfrm>
          <a:prstGeom prst="rect">
            <a:avLst/>
          </a:prstGeom>
          <a:solidFill>
            <a:schemeClr val="tx1">
              <a:alpha val="391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15" name="Google Shape;55;p13">
            <a:extLst>
              <a:ext uri="{FF2B5EF4-FFF2-40B4-BE49-F238E27FC236}">
                <a16:creationId xmlns:a16="http://schemas.microsoft.com/office/drawing/2014/main" id="{5032EE0D-05D6-0E4D-A1DE-C65346ABC9D0}"/>
              </a:ext>
            </a:extLst>
          </p:cNvPr>
          <p:cNvSpPr/>
          <p:nvPr/>
        </p:nvSpPr>
        <p:spPr>
          <a:xfrm>
            <a:off x="639718" y="957771"/>
            <a:ext cx="4287470" cy="643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2700" b="1" dirty="0">
                <a:solidFill>
                  <a:schemeClr val="lt1"/>
                </a:solidFill>
                <a:latin typeface="Montserrat SemiBold" pitchFamily="2" charset="77"/>
                <a:ea typeface="Montserrat"/>
                <a:cs typeface="Montserrat"/>
                <a:sym typeface="Montserrat"/>
              </a:rPr>
              <a:t>Vision</a:t>
            </a:r>
            <a:endParaRPr sz="2700" b="1" dirty="0">
              <a:solidFill>
                <a:srgbClr val="FE7F30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Google Shape;64;p14">
            <a:extLst>
              <a:ext uri="{FF2B5EF4-FFF2-40B4-BE49-F238E27FC236}">
                <a16:creationId xmlns:a16="http://schemas.microsoft.com/office/drawing/2014/main" id="{B5B29176-DFDB-144B-B2EB-0DF2CD8079D4}"/>
              </a:ext>
            </a:extLst>
          </p:cNvPr>
          <p:cNvSpPr/>
          <p:nvPr/>
        </p:nvSpPr>
        <p:spPr>
          <a:xfrm>
            <a:off x="639718" y="2272824"/>
            <a:ext cx="4022638" cy="1437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12700" marR="459105" algn="just">
              <a:lnSpc>
                <a:spcPct val="100000"/>
              </a:lnSpc>
              <a:spcBef>
                <a:spcPts val="100"/>
              </a:spcBef>
            </a:pPr>
            <a:r>
              <a:rPr lang="en-US" sz="110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At</a:t>
            </a:r>
            <a:r>
              <a:rPr lang="en-US" sz="1100" spc="-5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 Assessment Squared, </a:t>
            </a:r>
            <a:r>
              <a:rPr lang="en-US" sz="110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our</a:t>
            </a:r>
            <a:r>
              <a:rPr lang="en-US" sz="1100" spc="-5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 </a:t>
            </a:r>
            <a:r>
              <a:rPr lang="en-US" sz="110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mission</a:t>
            </a:r>
            <a:r>
              <a:rPr lang="en-US" sz="1100" spc="-45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 </a:t>
            </a:r>
            <a:r>
              <a:rPr lang="en-US" sz="1100" spc="-55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is</a:t>
            </a:r>
            <a:r>
              <a:rPr lang="en-US" sz="1100" spc="-45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 </a:t>
            </a:r>
            <a:r>
              <a:rPr lang="en-US" sz="1100" spc="-25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to </a:t>
            </a:r>
            <a:r>
              <a:rPr lang="en-US" sz="110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provide</a:t>
            </a:r>
            <a:r>
              <a:rPr lang="en-US" sz="1100" spc="-3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 client-centered, comprehensive and high quality assessments to ensure our clients can achieve their full potential. </a:t>
            </a:r>
          </a:p>
          <a:p>
            <a:pPr marL="12700" marR="459105" algn="just">
              <a:lnSpc>
                <a:spcPct val="100000"/>
              </a:lnSpc>
              <a:spcBef>
                <a:spcPts val="100"/>
              </a:spcBef>
            </a:pPr>
            <a:endParaRPr lang="en-US" sz="1100" spc="-30" dirty="0">
              <a:solidFill>
                <a:srgbClr val="FFFFFF"/>
              </a:solidFill>
              <a:latin typeface="Montserrat Medium" panose="00000600000000000000" pitchFamily="2" charset="0"/>
              <a:cs typeface="Verdana"/>
            </a:endParaRPr>
          </a:p>
          <a:p>
            <a:pPr marL="12700" marR="459105" algn="just">
              <a:lnSpc>
                <a:spcPct val="100000"/>
              </a:lnSpc>
              <a:spcBef>
                <a:spcPts val="100"/>
              </a:spcBef>
            </a:pPr>
            <a:r>
              <a:rPr lang="en-US" sz="1100" spc="-3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Our team of highly trained health professionals deliver independent assessments with precision, robust clinical reasoning and the highest level of integrity.  </a:t>
            </a:r>
          </a:p>
          <a:p>
            <a:pPr marL="12700" marR="459105" algn="just">
              <a:lnSpc>
                <a:spcPct val="100000"/>
              </a:lnSpc>
              <a:spcBef>
                <a:spcPts val="100"/>
              </a:spcBef>
            </a:pPr>
            <a:endParaRPr lang="en-US" sz="1100" spc="-30" dirty="0">
              <a:solidFill>
                <a:srgbClr val="FFFFFF"/>
              </a:solidFill>
              <a:latin typeface="Montserrat Medium" panose="00000600000000000000" pitchFamily="2" charset="0"/>
              <a:cs typeface="Verdana"/>
            </a:endParaRPr>
          </a:p>
          <a:p>
            <a:pPr marL="12700" marR="459105" algn="just">
              <a:lnSpc>
                <a:spcPct val="100000"/>
              </a:lnSpc>
              <a:spcBef>
                <a:spcPts val="100"/>
              </a:spcBef>
            </a:pPr>
            <a:r>
              <a:rPr lang="en-US" sz="1100" spc="-30" dirty="0">
                <a:solidFill>
                  <a:srgbClr val="FFFFFF"/>
                </a:solidFill>
                <a:latin typeface="Montserrat Medium" panose="00000600000000000000" pitchFamily="2" charset="0"/>
                <a:cs typeface="Verdana"/>
              </a:rPr>
              <a:t>Regardless of the type of assessment, our team will deliver services that are professional, efficient and evidence based. </a:t>
            </a:r>
            <a:endParaRPr sz="1100" dirty="0">
              <a:solidFill>
                <a:schemeClr val="bg1"/>
              </a:solidFill>
              <a:latin typeface="Montserrat Medium" panose="00000600000000000000" pitchFamily="2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75E6850D-92E9-FACF-3AB8-C94A628209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85107" y="322210"/>
            <a:ext cx="1939739" cy="67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9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3360577" y="2571750"/>
            <a:ext cx="4423022" cy="17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endParaRPr lang="en-AU" sz="18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BEC3FDE-FB13-2249-8C3E-078CE003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7260" y="166256"/>
            <a:ext cx="1697586" cy="56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7CC1C-3ABD-9CF0-6864-95B56A63FC36}"/>
              </a:ext>
            </a:extLst>
          </p:cNvPr>
          <p:cNvSpPr txBox="1"/>
          <p:nvPr/>
        </p:nvSpPr>
        <p:spPr>
          <a:xfrm>
            <a:off x="871029" y="889100"/>
            <a:ext cx="617196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Our Services – Psychology Assessments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bg1"/>
                </a:solidFill>
              </a:rPr>
              <a:t>Our skilled team of psychologists are experienced in the delivery of the following assessments for adult and pediatric populations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600" u="sng" dirty="0">
                <a:solidFill>
                  <a:schemeClr val="bg1"/>
                </a:solidFill>
              </a:rPr>
              <a:t>Diagnostic Assessments</a:t>
            </a:r>
            <a:r>
              <a:rPr lang="en-US" sz="1600" dirty="0">
                <a:solidFill>
                  <a:schemeClr val="bg1"/>
                </a:solidFill>
              </a:rPr>
              <a:t>: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Cognitive / Intellectual assessments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ADHD assessments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Autism Spectrum Disorder (ASD) assessments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Mental Health assessments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Learning assessments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NDIS Psychological assessments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1026" name="Picture 2" descr="Tools &amp; Templates for Counselors in ...">
            <a:extLst>
              <a:ext uri="{FF2B5EF4-FFF2-40B4-BE49-F238E27FC236}">
                <a16:creationId xmlns:a16="http://schemas.microsoft.com/office/drawing/2014/main" id="{30B3D488-5010-FA68-C495-4BE7C8E2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69" y="292014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988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3360577" y="2571750"/>
            <a:ext cx="4423022" cy="17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endParaRPr lang="en-AU" sz="18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BEC3FDE-FB13-2249-8C3E-078CE003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7260" y="166256"/>
            <a:ext cx="1697586" cy="56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7CC1C-3ABD-9CF0-6864-95B56A63FC36}"/>
              </a:ext>
            </a:extLst>
          </p:cNvPr>
          <p:cNvSpPr txBox="1"/>
          <p:nvPr/>
        </p:nvSpPr>
        <p:spPr>
          <a:xfrm>
            <a:off x="874642" y="729016"/>
            <a:ext cx="7709151" cy="54009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Our Services – Neuropsychology Assessments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sz="1200" dirty="0">
                <a:solidFill>
                  <a:schemeClr val="bg1"/>
                </a:solidFill>
              </a:rPr>
              <a:t>Our Neuropsychologists are experts in assessments and are specifically trained in the completion of the following assessments for adult and children:</a:t>
            </a:r>
          </a:p>
          <a:p>
            <a:pPr>
              <a:buClr>
                <a:schemeClr val="tx2"/>
              </a:buClr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u="sng" dirty="0">
                <a:solidFill>
                  <a:schemeClr val="bg1"/>
                </a:solidFill>
              </a:rPr>
              <a:t>Neuropsychology Assessments</a:t>
            </a:r>
            <a:r>
              <a:rPr lang="en-US" dirty="0">
                <a:solidFill>
                  <a:schemeClr val="bg1"/>
                </a:solidFill>
              </a:rPr>
              <a:t>:</a:t>
            </a:r>
          </a:p>
          <a:p>
            <a:pPr>
              <a:buClr>
                <a:schemeClr val="tx2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Intellectual Disability (particularly in children with complex concerns such as trauma, mental health, autism)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Dyslexia, Dyscalculia, or other specific learning disorder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Fetal Alcohol Spectrum Disorder 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ADHD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ASD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Traumatic Brain Injury (assessment of cognitive impairment)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Stroke or other Acquired Brain Injury (assessment of cognitive impairment)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Memory problems</a:t>
            </a:r>
            <a:endParaRPr lang="en-AU" sz="12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US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Attentions problems</a:t>
            </a:r>
            <a:endParaRPr lang="en-AU" sz="1200" kern="100" dirty="0">
              <a:solidFill>
                <a:schemeClr val="bg1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Symbol" panose="05050102010706020507" pitchFamily="18" charset="2"/>
              <a:buChar char=""/>
            </a:pPr>
            <a:r>
              <a:rPr lang="en-AU" sz="12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Schizophrenia</a:t>
            </a: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200" kern="1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Decision making capacity assessments</a:t>
            </a:r>
          </a:p>
          <a:p>
            <a:pPr marL="342900" lvl="0" indent="-342900" algn="just">
              <a:lnSpc>
                <a:spcPct val="115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200" kern="100" dirty="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NDIS </a:t>
            </a:r>
            <a:r>
              <a:rPr lang="en-AU" sz="1200" kern="100" dirty="0">
                <a:solidFill>
                  <a:schemeClr val="bg1"/>
                </a:solidFill>
                <a:latin typeface="Aptos"/>
                <a:ea typeface="Aptos" panose="020B0004020202020204" pitchFamily="34" charset="0"/>
                <a:cs typeface="Times New Roman"/>
              </a:rPr>
              <a:t>Neuropsychology</a:t>
            </a:r>
            <a:r>
              <a:rPr lang="en-AU" sz="1200" kern="100" dirty="0">
                <a:solidFill>
                  <a:schemeClr val="bg1"/>
                </a:solidFill>
                <a:effectLst/>
                <a:latin typeface="Aptos"/>
                <a:ea typeface="Aptos" panose="020B0004020202020204" pitchFamily="34" charset="0"/>
                <a:cs typeface="Times New Roman"/>
              </a:rPr>
              <a:t> assessments</a:t>
            </a:r>
          </a:p>
          <a:p>
            <a:pPr marL="228600">
              <a:lnSpc>
                <a:spcPct val="115000"/>
              </a:lnSpc>
              <a:spcAft>
                <a:spcPts val="800"/>
              </a:spcAft>
              <a:buClr>
                <a:schemeClr val="bg1"/>
              </a:buClr>
            </a:pPr>
            <a:endParaRPr lang="en-A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1,006 Child Psychological Assessment ...">
            <a:extLst>
              <a:ext uri="{FF2B5EF4-FFF2-40B4-BE49-F238E27FC236}">
                <a16:creationId xmlns:a16="http://schemas.microsoft.com/office/drawing/2014/main" id="{7AD2A915-E89F-7E82-90B4-3C9E5AE7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42" y="300495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11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3360577" y="2571750"/>
            <a:ext cx="4423022" cy="17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endParaRPr lang="en-AU" sz="18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BEC3FDE-FB13-2249-8C3E-078CE003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7260" y="166256"/>
            <a:ext cx="1697586" cy="56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7CC1C-3ABD-9CF0-6864-95B56A63FC36}"/>
              </a:ext>
            </a:extLst>
          </p:cNvPr>
          <p:cNvSpPr txBox="1"/>
          <p:nvPr/>
        </p:nvSpPr>
        <p:spPr>
          <a:xfrm>
            <a:off x="871029" y="889100"/>
            <a:ext cx="6171966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Our Services –  Other Assessments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bg1"/>
                </a:solidFill>
              </a:rPr>
              <a:t>Our team are experienced in undertaking specialist assessment including: 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Parenting capacity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Court requested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Medicolegal assessments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5" name="Picture 2" descr="Psychiatric Assessment and Treatment ...">
            <a:extLst>
              <a:ext uri="{FF2B5EF4-FFF2-40B4-BE49-F238E27FC236}">
                <a16:creationId xmlns:a16="http://schemas.microsoft.com/office/drawing/2014/main" id="{9F5810EE-F5C0-4E4E-68A5-5EC98FBE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70" y="25717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169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3360577" y="2571750"/>
            <a:ext cx="4423022" cy="17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endParaRPr lang="en-AU" sz="18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BEC3FDE-FB13-2249-8C3E-078CE003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7260" y="166256"/>
            <a:ext cx="1697586" cy="56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7CC1C-3ABD-9CF0-6864-95B56A63FC36}"/>
              </a:ext>
            </a:extLst>
          </p:cNvPr>
          <p:cNvSpPr txBox="1"/>
          <p:nvPr/>
        </p:nvSpPr>
        <p:spPr>
          <a:xfrm>
            <a:off x="871029" y="889100"/>
            <a:ext cx="617196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Our Services –  Physical / Functional Assessments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bg1"/>
                </a:solidFill>
              </a:rPr>
              <a:t>Our team are experienced in undertaking physical assessment including: 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Functional Capacity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Home modification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Vocational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Workplace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Specific allied health assessments</a:t>
            </a:r>
          </a:p>
          <a:p>
            <a:pPr lvl="2">
              <a:buClr>
                <a:schemeClr val="tx2"/>
              </a:buClr>
            </a:pPr>
            <a:r>
              <a:rPr lang="en-US" sz="1600" dirty="0">
                <a:solidFill>
                  <a:schemeClr val="bg1"/>
                </a:solidFill>
              </a:rPr>
              <a:t>	- Occupational Therapy</a:t>
            </a:r>
          </a:p>
          <a:p>
            <a:pPr lvl="2">
              <a:buClr>
                <a:schemeClr val="tx2"/>
              </a:buClr>
            </a:pPr>
            <a:r>
              <a:rPr lang="en-US" sz="1600" dirty="0">
                <a:solidFill>
                  <a:schemeClr val="bg1"/>
                </a:solidFill>
              </a:rPr>
              <a:t>	- Physiotherapy </a:t>
            </a:r>
          </a:p>
          <a:p>
            <a:pPr lvl="2">
              <a:buClr>
                <a:schemeClr val="tx2"/>
              </a:buClr>
            </a:pPr>
            <a:r>
              <a:rPr lang="en-US" sz="1600" dirty="0">
                <a:solidFill>
                  <a:schemeClr val="bg1"/>
                </a:solidFill>
              </a:rPr>
              <a:t>	- Speech Pathology</a:t>
            </a:r>
          </a:p>
          <a:p>
            <a:pPr lvl="2">
              <a:buClr>
                <a:schemeClr val="tx2"/>
              </a:buClr>
            </a:pPr>
            <a:r>
              <a:rPr lang="en-US" sz="1600" dirty="0">
                <a:solidFill>
                  <a:schemeClr val="bg1"/>
                </a:solidFill>
              </a:rPr>
              <a:t>	- Dietetics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2050" name="Picture 2" descr="Functional capacity assessments ...">
            <a:extLst>
              <a:ext uri="{FF2B5EF4-FFF2-40B4-BE49-F238E27FC236}">
                <a16:creationId xmlns:a16="http://schemas.microsoft.com/office/drawing/2014/main" id="{58DA5697-4256-4B10-52E8-B894B5CA3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346" y="211127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53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3360577" y="2571750"/>
            <a:ext cx="4423022" cy="17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endParaRPr lang="en-AU" sz="18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BEC3FDE-FB13-2249-8C3E-078CE003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7260" y="166256"/>
            <a:ext cx="1697586" cy="5627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47CC1C-3ABD-9CF0-6864-95B56A63FC36}"/>
              </a:ext>
            </a:extLst>
          </p:cNvPr>
          <p:cNvSpPr txBox="1"/>
          <p:nvPr/>
        </p:nvSpPr>
        <p:spPr>
          <a:xfrm>
            <a:off x="871029" y="889100"/>
            <a:ext cx="617196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u="sng" dirty="0">
                <a:solidFill>
                  <a:schemeClr val="bg1"/>
                </a:solidFill>
              </a:rPr>
              <a:t>Our Services –  Specific Disability Assessments</a:t>
            </a:r>
          </a:p>
          <a:p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Our team are skilled in completing specific disability employment assessments, including: </a:t>
            </a: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OSA – Ongoing Support Assessments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SWS – Supported Wage System</a:t>
            </a:r>
          </a:p>
          <a:p>
            <a:pPr marL="285750" indent="-285750">
              <a:buClr>
                <a:schemeClr val="tx2"/>
              </a:buClr>
              <a:buFontTx/>
              <a:buChar char="-"/>
            </a:pPr>
            <a:r>
              <a:rPr lang="en-US" sz="1600" dirty="0">
                <a:solidFill>
                  <a:schemeClr val="bg1"/>
                </a:solidFill>
              </a:rPr>
              <a:t>WMS – Workplace Modification Scheme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  <a:p>
            <a:pPr>
              <a:buClr>
                <a:schemeClr val="tx2"/>
              </a:buClr>
            </a:pPr>
            <a:endParaRPr lang="en-US" sz="1600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AU" sz="1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Pre-employment assessments – Acumen Health">
            <a:extLst>
              <a:ext uri="{FF2B5EF4-FFF2-40B4-BE49-F238E27FC236}">
                <a16:creationId xmlns:a16="http://schemas.microsoft.com/office/drawing/2014/main" id="{037F11C0-77DC-C1F5-BE11-0D7E48E90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94" y="251132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78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3360577" y="2571750"/>
            <a:ext cx="4423022" cy="1741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lvl="0">
              <a:lnSpc>
                <a:spcPct val="80000"/>
              </a:lnSpc>
              <a:buClr>
                <a:schemeClr val="dk1"/>
              </a:buClr>
              <a:buSzPts val="1100"/>
            </a:pPr>
            <a:endParaRPr lang="en-AU" sz="1800" b="1" dirty="0">
              <a:solidFill>
                <a:schemeClr val="bg1"/>
              </a:solidFill>
              <a:latin typeface="Montserrat SemiBold" pitchFamily="2" charset="77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BEC3FDE-FB13-2249-8C3E-078CE003D1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97190" y="322210"/>
            <a:ext cx="1427656" cy="406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BCD0D7-577A-75AA-8BBC-C912BA887D86}"/>
              </a:ext>
            </a:extLst>
          </p:cNvPr>
          <p:cNvSpPr txBox="1"/>
          <p:nvPr/>
        </p:nvSpPr>
        <p:spPr>
          <a:xfrm>
            <a:off x="661405" y="569789"/>
            <a:ext cx="691763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</a:rPr>
              <a:t>Service Capacity</a:t>
            </a:r>
            <a:endParaRPr lang="en-US" sz="1200" u="sng" dirty="0">
              <a:solidFill>
                <a:schemeClr val="bg1"/>
              </a:solidFill>
            </a:endParaRPr>
          </a:p>
          <a:p>
            <a:endParaRPr lang="en-US" sz="1200" u="sng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Our team are mobile and can deliver assessments at a clients’ home, school,  workplace or clinic.  We support with face to face and virtual assessments and offer outreach clinics to support regional and remote locations. Our team deliver Australia – wide.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1200" u="sng" dirty="0">
                <a:solidFill>
                  <a:schemeClr val="bg1"/>
                </a:solidFill>
              </a:rPr>
              <a:t>QLD</a:t>
            </a:r>
            <a:r>
              <a:rPr lang="en-US" sz="12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Brisbane metro and surrounds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Ipswich / western suburbs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Sunshine Coast and North Brisbane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South Brisbane / Gold Coast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sz="1200" u="sng" dirty="0">
                <a:solidFill>
                  <a:schemeClr val="bg1"/>
                </a:solidFill>
              </a:rPr>
              <a:t>NSW</a:t>
            </a:r>
            <a:r>
              <a:rPr lang="en-US" sz="12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Central coast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Sydney metro and surrounds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Western suburbs </a:t>
            </a:r>
            <a:r>
              <a:rPr lang="en-AU" sz="1200" dirty="0">
                <a:solidFill>
                  <a:schemeClr val="bg1"/>
                </a:solidFill>
              </a:rPr>
              <a:t>/ Outer Southwest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AU" sz="1200" dirty="0">
                <a:solidFill>
                  <a:schemeClr val="bg1"/>
                </a:solidFill>
              </a:rPr>
              <a:t>Northern suburbs / Hills district</a:t>
            </a: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u="sng" dirty="0">
                <a:solidFill>
                  <a:schemeClr val="bg1"/>
                </a:solidFill>
              </a:rPr>
              <a:t>VIC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n-US" sz="1200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Melbourne metro and surrounds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Bendigo / Ballarat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Peninsula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</a:rPr>
              <a:t>Geelong </a:t>
            </a:r>
          </a:p>
          <a:p>
            <a:pPr>
              <a:buClr>
                <a:schemeClr val="bg1"/>
              </a:buClr>
            </a:pP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098" name="Picture 2" descr="Australian States Stock Illustrations ...">
            <a:extLst>
              <a:ext uri="{FF2B5EF4-FFF2-40B4-BE49-F238E27FC236}">
                <a16:creationId xmlns:a16="http://schemas.microsoft.com/office/drawing/2014/main" id="{6A1C7CF4-7A82-197C-0497-1058A08E4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815" y="2170086"/>
            <a:ext cx="2517336" cy="243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88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24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38A605-D864-9946-A004-335431B0D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BEAD47F0-FAFE-934F-8238-1E1CAF02FE3C}"/>
              </a:ext>
            </a:extLst>
          </p:cNvPr>
          <p:cNvSpPr/>
          <p:nvPr/>
        </p:nvSpPr>
        <p:spPr>
          <a:xfrm>
            <a:off x="4297479" y="848627"/>
            <a:ext cx="4449329" cy="126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>
              <a:lnSpc>
                <a:spcPct val="130000"/>
              </a:lnSpc>
            </a:pPr>
            <a:r>
              <a:rPr lang="en-AU" sz="1400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The Assessment Squared Team are waiting to discuss your requirements. </a:t>
            </a:r>
          </a:p>
          <a:p>
            <a:pPr>
              <a:lnSpc>
                <a:spcPct val="130000"/>
              </a:lnSpc>
            </a:pPr>
            <a:endParaRPr lang="en-AU" sz="1400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lnSpc>
                <a:spcPct val="130000"/>
              </a:lnSpc>
            </a:pPr>
            <a:r>
              <a:rPr lang="en-AU" sz="1400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Please reach out below to determine how we can align our services to your needs. </a:t>
            </a:r>
          </a:p>
          <a:p>
            <a:pPr>
              <a:lnSpc>
                <a:spcPct val="130000"/>
              </a:lnSpc>
            </a:pPr>
            <a:endParaRPr lang="en-AU" sz="1400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lnSpc>
                <a:spcPct val="130000"/>
              </a:lnSpc>
            </a:pPr>
            <a:r>
              <a:rPr lang="en-AU" u="sng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Key Contacts</a:t>
            </a:r>
            <a:r>
              <a:rPr lang="en-AU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AU" sz="1100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Referrals: referrals@assessmentsquared.com.au</a:t>
            </a:r>
          </a:p>
          <a:p>
            <a:pPr>
              <a:lnSpc>
                <a:spcPct val="130000"/>
              </a:lnSpc>
            </a:pPr>
            <a:r>
              <a:rPr lang="en-AU" sz="1100" dirty="0">
                <a:solidFill>
                  <a:schemeClr val="bg1"/>
                </a:solidFill>
                <a:latin typeface="Montserrat Medium"/>
                <a:ea typeface="Montserrat Light"/>
                <a:cs typeface="Montserrat Light"/>
                <a:sym typeface="Montserrat Light"/>
              </a:rPr>
              <a:t>Daniel </a:t>
            </a:r>
            <a:r>
              <a:rPr lang="en-AU" sz="1100" dirty="0" err="1">
                <a:solidFill>
                  <a:schemeClr val="bg1"/>
                </a:solidFill>
                <a:latin typeface="Montserrat Medium"/>
                <a:ea typeface="Montserrat Light"/>
                <a:cs typeface="Montserrat Light"/>
                <a:sym typeface="Montserrat Light"/>
              </a:rPr>
              <a:t>Arciuli</a:t>
            </a:r>
            <a:r>
              <a:rPr lang="en-AU" sz="1100" dirty="0">
                <a:solidFill>
                  <a:schemeClr val="bg1"/>
                </a:solidFill>
                <a:latin typeface="Montserrat Medium"/>
                <a:ea typeface="Montserrat Light"/>
                <a:cs typeface="Montserrat Light"/>
                <a:sym typeface="Montserrat Light"/>
              </a:rPr>
              <a:t>: Daniel.Arciuli@humanityhealthgroup.com.au</a:t>
            </a:r>
            <a:endParaRPr lang="en-AU" sz="1100" dirty="0">
              <a:solidFill>
                <a:schemeClr val="bg1"/>
              </a:solidFill>
              <a:latin typeface="Montserrat Medium"/>
              <a:ea typeface="Montserrat Light"/>
              <a:cs typeface="Montserrat Light"/>
            </a:endParaRPr>
          </a:p>
          <a:p>
            <a:pPr>
              <a:lnSpc>
                <a:spcPct val="130000"/>
              </a:lnSpc>
            </a:pPr>
            <a:r>
              <a:rPr lang="en-AU" sz="1100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Richelle Napoli: Richelle.Napoli@assessmentsquared.com.au</a:t>
            </a:r>
          </a:p>
          <a:p>
            <a:pPr>
              <a:lnSpc>
                <a:spcPct val="130000"/>
              </a:lnSpc>
            </a:pPr>
            <a:endParaRPr lang="en-AU" sz="1100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lnSpc>
                <a:spcPct val="130000"/>
              </a:lnSpc>
            </a:pPr>
            <a:endParaRPr lang="en-AU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lnSpc>
                <a:spcPct val="130000"/>
              </a:lnSpc>
            </a:pPr>
            <a:endParaRPr lang="en-AU" sz="1400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lnSpc>
                <a:spcPct val="130000"/>
              </a:lnSpc>
            </a:pPr>
            <a:r>
              <a:rPr lang="en-AU" sz="1400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</a:rPr>
              <a:t>1300 904 558</a:t>
            </a:r>
          </a:p>
          <a:p>
            <a:pPr>
              <a:lnSpc>
                <a:spcPct val="130000"/>
              </a:lnSpc>
            </a:pPr>
            <a:r>
              <a:rPr lang="en-AU" sz="1400" dirty="0">
                <a:solidFill>
                  <a:schemeClr val="bg1"/>
                </a:solidFill>
                <a:latin typeface="Montserrat Medium" panose="00000600000000000000" pitchFamily="2" charset="0"/>
                <a:ea typeface="Montserrat Light"/>
                <a:cs typeface="Montserrat Light"/>
                <a:sym typeface="Montserrat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www.assessmentsquared.com.au</a:t>
            </a:r>
            <a:endParaRPr lang="en-AU" sz="1400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</a:endParaRPr>
          </a:p>
          <a:p>
            <a:pPr>
              <a:lnSpc>
                <a:spcPct val="130000"/>
              </a:lnSpc>
            </a:pPr>
            <a:endParaRPr lang="en-AU" sz="1400" dirty="0">
              <a:solidFill>
                <a:schemeClr val="bg1"/>
              </a:solidFill>
              <a:latin typeface="Montserrat Medium" panose="00000600000000000000" pitchFamily="2" charset="0"/>
              <a:ea typeface="Montserrat Light"/>
              <a:cs typeface="Montserrat Light"/>
              <a:sym typeface="Montserrat Ligh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Bef>
                <a:spcPct val="0"/>
              </a:spcBef>
            </a:pPr>
            <a:endParaRPr lang="en-US" b="1" dirty="0">
              <a:solidFill>
                <a:srgbClr val="FFFFFF"/>
              </a:solidFill>
              <a:latin typeface="Montserrat SemiBold" pitchFamily="2" charset="77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105778F-ACB2-A94E-9DB2-285BB23B80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800" y="419100"/>
            <a:ext cx="1184623" cy="688965"/>
          </a:xfrm>
          <a:prstGeom prst="rect">
            <a:avLst/>
          </a:prstGeom>
        </p:spPr>
      </p:pic>
      <p:pic>
        <p:nvPicPr>
          <p:cNvPr id="4" name="Google Shape;113;p18">
            <a:extLst>
              <a:ext uri="{FF2B5EF4-FFF2-40B4-BE49-F238E27FC236}">
                <a16:creationId xmlns:a16="http://schemas.microsoft.com/office/drawing/2014/main" id="{E862FCAD-8699-86B2-9929-BF739D081DCD}"/>
              </a:ext>
            </a:extLst>
          </p:cNvPr>
          <p:cNvPicPr preferRelativeResize="0"/>
          <p:nvPr/>
        </p:nvPicPr>
        <p:blipFill>
          <a:blip r:embed="rId6"/>
          <a:srcRect l="15817" r="15817"/>
          <a:stretch/>
        </p:blipFill>
        <p:spPr>
          <a:xfrm>
            <a:off x="0" y="0"/>
            <a:ext cx="3758798" cy="510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F4A5FF89-28D9-1C95-5D00-E050202FA8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27260" y="166256"/>
            <a:ext cx="1697586" cy="56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543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1b99cb-8148-4300-89d0-ba6e258995b1" xsi:nil="true"/>
    <lcf76f155ced4ddcb4097134ff3c332f xmlns="1fe7a87b-1c2b-4365-8152-b45e83c1ac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1E9B9F9E93C24291A2DCABB4F80429" ma:contentTypeVersion="12" ma:contentTypeDescription="Create a new document." ma:contentTypeScope="" ma:versionID="e5168bc64a2ed4ff6e3605f51110ca7c">
  <xsd:schema xmlns:xsd="http://www.w3.org/2001/XMLSchema" xmlns:xs="http://www.w3.org/2001/XMLSchema" xmlns:p="http://schemas.microsoft.com/office/2006/metadata/properties" xmlns:ns2="1fe7a87b-1c2b-4365-8152-b45e83c1ac9d" xmlns:ns3="121b99cb-8148-4300-89d0-ba6e258995b1" targetNamespace="http://schemas.microsoft.com/office/2006/metadata/properties" ma:root="true" ma:fieldsID="fb12245f749d17c15413a1b8550422d1" ns2:_="" ns3:_="">
    <xsd:import namespace="1fe7a87b-1c2b-4365-8152-b45e83c1ac9d"/>
    <xsd:import namespace="121b99cb-8148-4300-89d0-ba6e258995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7a87b-1c2b-4365-8152-b45e83c1ac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f078435-4b2e-428d-ab8d-8f099022e2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1b99cb-8148-4300-89d0-ba6e258995b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d60b573a-26ea-4d21-9cc2-29f0272d6ec2}" ma:internalName="TaxCatchAll" ma:showField="CatchAllData" ma:web="121b99cb-8148-4300-89d0-ba6e258995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E77388-46FC-490D-BB56-AADCDD5210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938780-CA9E-454E-9163-61E17C85A114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9c2d366f-7b9f-4540-a20d-46ab20c5fc6c"/>
    <ds:schemaRef ds:uri="89a08375-978c-48b2-9a0d-ce1cca213573"/>
    <ds:schemaRef ds:uri="http://purl.org/dc/dcmitype/"/>
    <ds:schemaRef ds:uri="121b99cb-8148-4300-89d0-ba6e258995b1"/>
    <ds:schemaRef ds:uri="1fe7a87b-1c2b-4365-8152-b45e83c1ac9d"/>
  </ds:schemaRefs>
</ds:datastoreItem>
</file>

<file path=customXml/itemProps3.xml><?xml version="1.0" encoding="utf-8"?>
<ds:datastoreItem xmlns:ds="http://schemas.openxmlformats.org/officeDocument/2006/customXml" ds:itemID="{3DBFEB9E-AA82-4C87-B079-9C8517D505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e7a87b-1c2b-4365-8152-b45e83c1ac9d"/>
    <ds:schemaRef ds:uri="121b99cb-8148-4300-89d0-ba6e258995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515</Words>
  <Application>Microsoft Office PowerPoint</Application>
  <PresentationFormat>On-screen Show (16:9)</PresentationFormat>
  <Paragraphs>119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Richelle Napoli</dc:creator>
  <cp:lastModifiedBy>Richelle Napoli</cp:lastModifiedBy>
  <cp:revision>31</cp:revision>
  <dcterms:modified xsi:type="dcterms:W3CDTF">2025-02-11T02:38:48Z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0x010100581E9B9F9E93C24291A2DCABB4F80429</vt:lpwstr>
  </property>
  <property fmtid="{D5CDD505-2E9C-101B-9397-08002B2CF9AE}" pid="3" name="MediaServiceImageTags">
    <vt:lpwstr/>
  </property>
</Properties>
</file>