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733" r:id="rId2"/>
  </p:sldMasterIdLst>
  <p:notesMasterIdLst>
    <p:notesMasterId r:id="rId14"/>
  </p:notesMasterIdLst>
  <p:sldIdLst>
    <p:sldId id="434" r:id="rId3"/>
    <p:sldId id="291" r:id="rId4"/>
    <p:sldId id="433" r:id="rId5"/>
    <p:sldId id="322" r:id="rId6"/>
    <p:sldId id="318" r:id="rId7"/>
    <p:sldId id="311" r:id="rId8"/>
    <p:sldId id="432" r:id="rId9"/>
    <p:sldId id="324" r:id="rId10"/>
    <p:sldId id="297" r:id="rId11"/>
    <p:sldId id="301" r:id="rId12"/>
    <p:sldId id="316" r:id="rId13"/>
  </p:sldIdLst>
  <p:sldSz cx="9144000" cy="5143500" type="screen16x9"/>
  <p:notesSz cx="6794500" cy="99314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8962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77925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16887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55850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1948129" algn="l" defTabSz="7792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337755" algn="l" defTabSz="7792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2727381" algn="l" defTabSz="7792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117007" algn="l" defTabSz="7792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A891422B-6470-42EE-991D-EC6548168BB2}">
          <p14:sldIdLst>
            <p14:sldId id="434"/>
            <p14:sldId id="291"/>
            <p14:sldId id="433"/>
            <p14:sldId id="322"/>
            <p14:sldId id="318"/>
            <p14:sldId id="311"/>
            <p14:sldId id="432"/>
            <p14:sldId id="324"/>
            <p14:sldId id="297"/>
            <p14:sldId id="301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2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000000"/>
    <a:srgbClr val="FFFFFF"/>
    <a:srgbClr val="FF9933"/>
    <a:srgbClr val="002D62"/>
    <a:srgbClr val="FF0066"/>
    <a:srgbClr val="FBC200"/>
    <a:srgbClr val="1D2245"/>
    <a:srgbClr val="004990"/>
    <a:srgbClr val="B2B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2" autoAdjust="0"/>
    <p:restoredTop sz="95672" autoAdjust="0"/>
  </p:normalViewPr>
  <p:slideViewPr>
    <p:cSldViewPr showGuides="1">
      <p:cViewPr varScale="1">
        <p:scale>
          <a:sx n="127" d="100"/>
          <a:sy n="127" d="100"/>
        </p:scale>
        <p:origin x="150" y="66"/>
      </p:cViewPr>
      <p:guideLst>
        <p:guide orient="horz" pos="754"/>
        <p:guide pos="295"/>
      </p:guideLst>
    </p:cSldViewPr>
  </p:slideViewPr>
  <p:outlineViewPr>
    <p:cViewPr>
      <p:scale>
        <a:sx n="33" d="100"/>
        <a:sy n="33" d="100"/>
      </p:scale>
      <p:origin x="0" y="-99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59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58976D1-EE30-4FC4-B36C-419EBE9C0858}" type="datetimeFigureOut">
              <a:rPr lang="en-AU"/>
              <a:pPr>
                <a:defRPr/>
              </a:pPr>
              <a:t>27/04/2020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2CBC5D8-E7FB-4779-86B3-51BA2C439DB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4199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23" kern="1200">
        <a:solidFill>
          <a:schemeClr val="tx1"/>
        </a:solidFill>
        <a:latin typeface="+mn-lt"/>
        <a:ea typeface="+mn-ea"/>
        <a:cs typeface="+mn-cs"/>
      </a:defRPr>
    </a:lvl1pPr>
    <a:lvl2pPr marL="389626" algn="l" rtl="0" eaLnBrk="0" fontAlgn="base" hangingPunct="0">
      <a:spcBef>
        <a:spcPct val="30000"/>
      </a:spcBef>
      <a:spcAft>
        <a:spcPct val="0"/>
      </a:spcAft>
      <a:defRPr sz="1023" kern="1200">
        <a:solidFill>
          <a:schemeClr val="tx1"/>
        </a:solidFill>
        <a:latin typeface="+mn-lt"/>
        <a:ea typeface="+mn-ea"/>
        <a:cs typeface="+mn-cs"/>
      </a:defRPr>
    </a:lvl2pPr>
    <a:lvl3pPr marL="779252" algn="l" rtl="0" eaLnBrk="0" fontAlgn="base" hangingPunct="0">
      <a:spcBef>
        <a:spcPct val="30000"/>
      </a:spcBef>
      <a:spcAft>
        <a:spcPct val="0"/>
      </a:spcAft>
      <a:defRPr sz="1023" kern="1200">
        <a:solidFill>
          <a:schemeClr val="tx1"/>
        </a:solidFill>
        <a:latin typeface="+mn-lt"/>
        <a:ea typeface="+mn-ea"/>
        <a:cs typeface="+mn-cs"/>
      </a:defRPr>
    </a:lvl3pPr>
    <a:lvl4pPr marL="1168878" algn="l" rtl="0" eaLnBrk="0" fontAlgn="base" hangingPunct="0">
      <a:spcBef>
        <a:spcPct val="30000"/>
      </a:spcBef>
      <a:spcAft>
        <a:spcPct val="0"/>
      </a:spcAft>
      <a:defRPr sz="1023" kern="1200">
        <a:solidFill>
          <a:schemeClr val="tx1"/>
        </a:solidFill>
        <a:latin typeface="+mn-lt"/>
        <a:ea typeface="+mn-ea"/>
        <a:cs typeface="+mn-cs"/>
      </a:defRPr>
    </a:lvl4pPr>
    <a:lvl5pPr marL="1558503" algn="l" rtl="0" eaLnBrk="0" fontAlgn="base" hangingPunct="0">
      <a:spcBef>
        <a:spcPct val="30000"/>
      </a:spcBef>
      <a:spcAft>
        <a:spcPct val="0"/>
      </a:spcAft>
      <a:defRPr sz="1023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1241425"/>
            <a:ext cx="5956300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Animation: 	AUTOMATICALLY RUNS THROUGH 3 TIMES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	AUDIO PLAYS UNTIL NEXT SLIDE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6F8DB7-6CB2-430F-A041-8CB2F9128FB4}" type="slidenum">
              <a:rPr lang="en-AU" altLang="en-US" smtClean="0"/>
              <a:pPr/>
              <a:t>0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228983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CBC5D8-E7FB-4779-86B3-51BA2C439DB5}" type="slidenum">
              <a:rPr lang="en-AU" smtClean="0"/>
              <a:pPr>
                <a:defRPr/>
              </a:pPr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795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CBC5D8-E7FB-4779-86B3-51BA2C439DB5}" type="slidenum">
              <a:rPr lang="en-AU" smtClean="0"/>
              <a:pPr>
                <a:defRPr/>
              </a:pPr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9285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2588C5-77E9-4DFF-8542-CE125E95AEF4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586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2588C5-77E9-4DFF-8542-CE125E95AEF4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34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263" y="0"/>
            <a:ext cx="1371210" cy="200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0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3528" y="4746625"/>
            <a:ext cx="694928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DFE7EF13-6664-43C0-A3E5-5156FF9B68F1}" type="datetime4">
              <a:rPr lang="en-AU" altLang="en-US" smtClean="0"/>
              <a:pPr>
                <a:defRPr/>
              </a:pPr>
              <a:t>27 April 2020</a:t>
            </a:fld>
            <a:r>
              <a:rPr lang="en-AU" altLang="en-US" dirty="0"/>
              <a:t>  //  www.uac.edu.au  //  </a:t>
            </a:r>
            <a:fld id="{D6C2A726-B9C8-4A99-9C49-6782D1752516}" type="slidenum">
              <a:rPr lang="en-AU" altLang="en-US" smtClean="0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01908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347613"/>
            <a:ext cx="4104456" cy="324700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347613"/>
            <a:ext cx="4104456" cy="324700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3528" y="4746625"/>
            <a:ext cx="694928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DFE7EF13-6664-43C0-A3E5-5156FF9B68F1}" type="datetime4">
              <a:rPr lang="en-AU" altLang="en-US" smtClean="0"/>
              <a:pPr>
                <a:defRPr/>
              </a:pPr>
              <a:t>27 April 2020</a:t>
            </a:fld>
            <a:r>
              <a:rPr lang="en-AU" altLang="en-US" dirty="0"/>
              <a:t>  //  www.uac.edu.au  //  </a:t>
            </a:r>
            <a:fld id="{D6C2A726-B9C8-4A99-9C49-6782D1752516}" type="slidenum">
              <a:rPr lang="en-AU" altLang="en-US" smtClean="0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71511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9" y="1355973"/>
            <a:ext cx="4104456" cy="413147"/>
          </a:xfrm>
        </p:spPr>
        <p:txBody>
          <a:bodyPr/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9" y="1851670"/>
            <a:ext cx="4104456" cy="27298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355973"/>
            <a:ext cx="4104456" cy="413147"/>
          </a:xfrm>
        </p:spPr>
        <p:txBody>
          <a:bodyPr/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1851670"/>
            <a:ext cx="4104456" cy="27298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267493"/>
            <a:ext cx="8496944" cy="86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  <a:endParaRPr lang="en-AU" alt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323528" y="4746625"/>
            <a:ext cx="694928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DFE7EF13-6664-43C0-A3E5-5156FF9B68F1}" type="datetime4">
              <a:rPr lang="en-AU" altLang="en-US" smtClean="0"/>
              <a:pPr>
                <a:defRPr/>
              </a:pPr>
              <a:t>27 April 2020</a:t>
            </a:fld>
            <a:r>
              <a:rPr lang="en-AU" altLang="en-US" dirty="0"/>
              <a:t>  //  www.uac.edu.au  //  </a:t>
            </a:r>
            <a:fld id="{D6C2A726-B9C8-4A99-9C49-6782D1752516}" type="slidenum">
              <a:rPr lang="en-AU" altLang="en-US" smtClean="0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60059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51200" cy="516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55527"/>
            <a:ext cx="4533810" cy="626701"/>
          </a:xfrm>
          <a:solidFill>
            <a:srgbClr val="1E2245"/>
          </a:solidFill>
        </p:spPr>
        <p:txBody>
          <a:bodyPr wrap="square" lIns="396000" tIns="36000" rIns="36000" bIns="36000" anchor="ctr" anchorCtr="0">
            <a:spAutoFit/>
          </a:bodyPr>
          <a:lstStyle>
            <a:lvl1pPr algn="l">
              <a:defRPr sz="4000" b="1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801" y="4438801"/>
            <a:ext cx="4669256" cy="397867"/>
          </a:xfrm>
        </p:spPr>
        <p:txBody>
          <a:bodyPr lIns="72000" tIns="36000" rIns="36000" bIns="36000" anchor="ctr" anchorCtr="0">
            <a:normAutofit/>
          </a:bodyPr>
          <a:lstStyle>
            <a:lvl1pPr marL="0" indent="0" algn="l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263" y="1"/>
            <a:ext cx="1371210" cy="2006247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1333624"/>
            <a:ext cx="4165600" cy="688256"/>
          </a:xfrm>
          <a:solidFill>
            <a:srgbClr val="1E2245"/>
          </a:solidFill>
        </p:spPr>
        <p:txBody>
          <a:bodyPr vert="horz" wrap="square" lIns="72000" tIns="36000" rIns="36000" bIns="36000" rtlCol="0" anchor="ctr" anchorCtr="0">
            <a:spAutoFit/>
          </a:bodyPr>
          <a:lstStyle>
            <a:lvl1pPr marL="0" indent="0">
              <a:buFontTx/>
              <a:buNone/>
              <a:defRPr lang="en-US" sz="4000" b="1" spc="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4000" y="2122024"/>
            <a:ext cx="4165600" cy="688256"/>
          </a:xfrm>
          <a:solidFill>
            <a:srgbClr val="1E2245"/>
          </a:solidFill>
        </p:spPr>
        <p:txBody>
          <a:bodyPr vert="horz" wrap="square" lIns="72000" tIns="36000" rIns="36000" bIns="36000" rtlCol="0" anchor="ctr" anchorCtr="0">
            <a:spAutoFit/>
          </a:bodyPr>
          <a:lstStyle>
            <a:lvl1pPr marL="0" indent="0">
              <a:buFontTx/>
              <a:buNone/>
              <a:defRPr lang="en-US" sz="4000" b="1" spc="0" baseline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CLICK TO EDIT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8579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fld id="{DFE7EF13-6664-43C0-A3E5-5156FF9B68F1}" type="datetime4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27 April 2020</a:t>
            </a:fld>
            <a:r>
              <a:rPr lang="en-AU" altLang="en-US" dirty="0">
                <a:solidFill>
                  <a:prstClr val="black">
                    <a:tint val="75000"/>
                  </a:prstClr>
                </a:solidFill>
              </a:rPr>
              <a:t>  //  uac.edu.au  //  </a:t>
            </a:r>
            <a:fld id="{D6C2A726-B9C8-4A99-9C49-6782D1752516}" type="slidenum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11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1E22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20" y="4131365"/>
            <a:ext cx="2046181" cy="1012137"/>
          </a:xfrm>
          <a:prstGeom prst="rect">
            <a:avLst/>
          </a:prstGeom>
          <a:solidFill>
            <a:srgbClr val="1E2245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1447200"/>
            <a:ext cx="6498000" cy="1101600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2689200"/>
            <a:ext cx="6498000" cy="9720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78934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5FB8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20" y="4131365"/>
            <a:ext cx="2046181" cy="1012137"/>
          </a:xfrm>
          <a:prstGeom prst="rect">
            <a:avLst/>
          </a:prstGeom>
          <a:solidFill>
            <a:srgbClr val="5FB846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1447200"/>
            <a:ext cx="6498000" cy="1101600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2689200"/>
            <a:ext cx="6498000" cy="9720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6550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solidFill>
          <a:srgbClr val="1C75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20" y="4131365"/>
            <a:ext cx="2046181" cy="1012137"/>
          </a:xfrm>
          <a:prstGeom prst="rect">
            <a:avLst/>
          </a:prstGeom>
          <a:solidFill>
            <a:srgbClr val="1C75BC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1447200"/>
            <a:ext cx="6498000" cy="1101600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2689200"/>
            <a:ext cx="6498000" cy="9720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9827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820" y="4131365"/>
            <a:ext cx="2046181" cy="1012137"/>
          </a:xfrm>
          <a:prstGeom prst="rect">
            <a:avLst/>
          </a:prstGeom>
          <a:solidFill>
            <a:srgbClr val="FF9933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1447200"/>
            <a:ext cx="6498000" cy="1101600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2689200"/>
            <a:ext cx="6498000" cy="9720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90856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308305" y="4587975"/>
            <a:ext cx="1656184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800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269293"/>
            <a:ext cx="8429724" cy="46019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0" y="597884"/>
            <a:ext cx="4788024" cy="430213"/>
          </a:xfrm>
          <a:solidFill>
            <a:srgbClr val="1E22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0" tIns="36000" rIns="91440" bIns="36000" numCol="1" rtlCol="0" anchor="ctr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A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179384" lvl="0" fontAlgn="base">
              <a:spcBef>
                <a:spcPct val="0"/>
              </a:spcBef>
              <a:spcAft>
                <a:spcPct val="0"/>
              </a:spcAft>
            </a:pPr>
            <a:endParaRPr lang="en-A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" y="1174436"/>
            <a:ext cx="4427984" cy="432000"/>
          </a:xfrm>
          <a:solidFill>
            <a:srgbClr val="1E22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0" tIns="36000" rIns="91440" bIns="36000" numCol="1" rtlCol="0" anchor="ctr" anchorCtr="0" compatLnSpc="1">
            <a:prstTxWarp prst="textNoShape">
              <a:avLst/>
            </a:prstTxWarp>
            <a:normAutofit/>
          </a:bodyPr>
          <a:lstStyle>
            <a:lvl1pPr marL="522275" indent="-342892">
              <a:buNone/>
              <a:def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179384" lvl="0" indent="0" fontAlgn="base">
              <a:spcBef>
                <a:spcPct val="0"/>
              </a:spcBef>
              <a:spcAft>
                <a:spcPct val="0"/>
              </a:spcAft>
            </a:pPr>
            <a:endParaRPr lang="en-A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6555" y="1750990"/>
            <a:ext cx="4065413" cy="2044897"/>
          </a:xfrm>
        </p:spPr>
        <p:txBody>
          <a:bodyPr vert="horz" lIns="72000" tIns="45720" rIns="72000" bIns="45720" numCol="1" rtlCol="0">
            <a:normAutofit/>
          </a:bodyPr>
          <a:lstStyle>
            <a:lvl1pPr marL="0" indent="0">
              <a:buNone/>
              <a:defRPr lang="en-US" sz="2400" b="1" smtClean="0">
                <a:solidFill>
                  <a:schemeClr val="tx2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marL="0" lvl="0" indent="0"/>
            <a:r>
              <a:rPr lang="en-US" dirty="0"/>
              <a:t>Click to edit Master text styles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791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083" y="4137924"/>
            <a:ext cx="2032916" cy="1005576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22575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9" y="274639"/>
            <a:ext cx="8487096" cy="993775"/>
          </a:xfrm>
        </p:spPr>
        <p:txBody>
          <a:bodyPr/>
          <a:lstStyle/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9" y="1370013"/>
            <a:ext cx="4140000" cy="326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625" y="1370013"/>
            <a:ext cx="414000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DFE7EF13-6664-43C0-A3E5-5156FF9B68F1}" type="datetime4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27 April 2020</a:t>
            </a:fld>
            <a:r>
              <a:rPr lang="en-AU" altLang="en-US" dirty="0">
                <a:solidFill>
                  <a:prstClr val="black">
                    <a:tint val="75000"/>
                  </a:prstClr>
                </a:solidFill>
              </a:rPr>
              <a:t>  //  uac.edu.au  //  </a:t>
            </a:r>
            <a:fld id="{D6C2A726-B9C8-4A99-9C49-6782D1752516}" type="slidenum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19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74639"/>
            <a:ext cx="8488800" cy="99377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0475"/>
            <a:ext cx="4140000" cy="61912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879600"/>
            <a:ext cx="4140000" cy="276225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28" y="1260475"/>
            <a:ext cx="4140000" cy="61912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28" y="1879600"/>
            <a:ext cx="4140000" cy="276225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DFE7EF13-6664-43C0-A3E5-5156FF9B68F1}" type="datetime4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27 April 2020</a:t>
            </a:fld>
            <a:r>
              <a:rPr lang="en-AU" altLang="en-US" dirty="0">
                <a:solidFill>
                  <a:prstClr val="black">
                    <a:tint val="75000"/>
                  </a:prstClr>
                </a:solidFill>
              </a:rPr>
              <a:t>  //  uac.edu.au  //  </a:t>
            </a:r>
            <a:fld id="{D6C2A726-B9C8-4A99-9C49-6782D1752516}" type="slidenum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17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fld id="{DFE7EF13-6664-43C0-A3E5-5156FF9B68F1}" type="datetime4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27 April 2020</a:t>
            </a:fld>
            <a:r>
              <a:rPr lang="en-AU" altLang="en-US" dirty="0">
                <a:solidFill>
                  <a:prstClr val="black">
                    <a:tint val="75000"/>
                  </a:prstClr>
                </a:solidFill>
              </a:rPr>
              <a:t>  //  uac.edu.au  //  </a:t>
            </a:r>
            <a:fld id="{D6C2A726-B9C8-4A99-9C49-6782D1752516}" type="slidenum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99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fld id="{DFE7EF13-6664-43C0-A3E5-5156FF9B68F1}" type="datetime4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27 April 2020</a:t>
            </a:fld>
            <a:r>
              <a:rPr lang="en-AU" altLang="en-US" dirty="0">
                <a:solidFill>
                  <a:prstClr val="black">
                    <a:tint val="75000"/>
                  </a:prstClr>
                </a:solidFill>
              </a:rPr>
              <a:t>  //  uac.edu.au  //  </a:t>
            </a:r>
            <a:fld id="{D6C2A726-B9C8-4A99-9C49-6782D1752516}" type="slidenum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38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342900"/>
            <a:ext cx="3311896" cy="120015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342901"/>
            <a:ext cx="4932684" cy="40528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4000" y="1543050"/>
            <a:ext cx="3311896" cy="28590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DFE7EF13-6664-43C0-A3E5-5156FF9B68F1}" type="datetime4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27 April 2020</a:t>
            </a:fld>
            <a:r>
              <a:rPr lang="en-AU" altLang="en-US" dirty="0">
                <a:solidFill>
                  <a:prstClr val="black">
                    <a:tint val="75000"/>
                  </a:prstClr>
                </a:solidFill>
              </a:rPr>
              <a:t>  //  uac.edu.au  //  </a:t>
            </a:r>
            <a:fld id="{D6C2A726-B9C8-4A99-9C49-6782D1752516}" type="slidenum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71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342901"/>
            <a:ext cx="4932684" cy="405288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fld id="{DFE7EF13-6664-43C0-A3E5-5156FF9B68F1}" type="datetime4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27 April 2020</a:t>
            </a:fld>
            <a:r>
              <a:rPr lang="en-AU" altLang="en-US" dirty="0">
                <a:solidFill>
                  <a:prstClr val="black">
                    <a:tint val="75000"/>
                  </a:prstClr>
                </a:solidFill>
              </a:rPr>
              <a:t>  //  uac.edu.au  //  </a:t>
            </a:r>
            <a:fld id="{D6C2A726-B9C8-4A99-9C49-6782D1752516}" type="slidenum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342900"/>
            <a:ext cx="3311896" cy="120015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24000" y="1543050"/>
            <a:ext cx="3311896" cy="28590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7522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titl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763"/>
            <a:ext cx="9177338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24077" y="1221583"/>
            <a:ext cx="6334125" cy="1102519"/>
          </a:xfrm>
        </p:spPr>
        <p:txBody>
          <a:bodyPr/>
          <a:lstStyle>
            <a:lvl1pPr>
              <a:defRPr sz="4050">
                <a:solidFill>
                  <a:schemeClr val="bg1"/>
                </a:solidFill>
                <a:latin typeface="Gill Sans Condensed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135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7643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FBC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267494"/>
            <a:ext cx="8496944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STYLE. CLICK TO EDIT MASTER TITLE STYLE.</a:t>
            </a:r>
            <a:endParaRPr lang="en-AU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353796"/>
            <a:ext cx="8496944" cy="324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styles. Click to edit Master text styles. Click to edit Master text styles.</a:t>
            </a:r>
          </a:p>
          <a:p>
            <a:pPr lvl="1"/>
            <a:r>
              <a:rPr lang="en-US" altLang="en-US" dirty="0"/>
              <a:t>Second level. Second level. Second level. Second level. Second level.</a:t>
            </a:r>
          </a:p>
          <a:p>
            <a:pPr lvl="2"/>
            <a:r>
              <a:rPr lang="en-US" altLang="en-US" dirty="0"/>
              <a:t>Third level. Third level. Third level. Third level. Third level. Third level. 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3528" y="4746625"/>
            <a:ext cx="694928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DFE7EF13-6664-43C0-A3E5-5156FF9B68F1}" type="datetime4">
              <a:rPr lang="en-AU" altLang="en-US" smtClean="0"/>
              <a:pPr>
                <a:defRPr/>
              </a:pPr>
              <a:t>27 April 2020</a:t>
            </a:fld>
            <a:r>
              <a:rPr lang="en-AU" altLang="en-US" dirty="0"/>
              <a:t>  //  www.uac.edu.au  //  </a:t>
            </a:r>
            <a:fld id="{D6C2A726-B9C8-4A99-9C49-6782D1752516}" type="slidenum">
              <a:rPr lang="en-AU" altLang="en-US" smtClean="0"/>
              <a:pPr>
                <a:defRPr/>
              </a:pPr>
              <a:t>‹#›</a:t>
            </a:fld>
            <a:endParaRPr lang="en-AU" alt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872" y="4746625"/>
            <a:ext cx="1371600" cy="39687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0" y="5308054"/>
            <a:ext cx="705713" cy="72008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767117" y="5308054"/>
            <a:ext cx="705713" cy="72008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1534234" y="5308054"/>
            <a:ext cx="705713" cy="72008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2301351" y="5308054"/>
            <a:ext cx="705713" cy="72008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3068468" y="5308054"/>
            <a:ext cx="705713" cy="72008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3835585" y="5308054"/>
            <a:ext cx="705713" cy="7200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4602702" y="5308054"/>
            <a:ext cx="705713" cy="72008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5369819" y="5308054"/>
            <a:ext cx="705713" cy="72008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6136936" y="5308054"/>
            <a:ext cx="705713" cy="72008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6904053" y="5308054"/>
            <a:ext cx="705713" cy="72008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7671170" y="5308054"/>
            <a:ext cx="705713" cy="720080"/>
          </a:xfrm>
          <a:prstGeom prst="rect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8438287" y="5308054"/>
            <a:ext cx="705713" cy="720080"/>
          </a:xfrm>
          <a:prstGeom prst="rect">
            <a:avLst/>
          </a:prstGeom>
          <a:solidFill>
            <a:srgbClr val="FBC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686" r:id="rId10"/>
    <p:sldLayoutId id="2147483687" r:id="rId11"/>
    <p:sldLayoutId id="214748368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ill Sans" panose="020B0602020204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ill Sans" panose="020B0602020204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ill Sans" panose="020B0602020204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ill Sans" panose="020B0602020204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anose="020B0602020204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anose="020B0602020204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anose="020B0602020204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anose="020B0602020204020204" pitchFamily="34" charset="0"/>
          <a:cs typeface="Arial" panose="020B0604020202020204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None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360000" indent="-3600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720000" indent="-3600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.AppleSystemUIFont" charset="-120"/>
        <a:buChar char="-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74738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47788" indent="-228600" algn="l" rtl="0" eaLnBrk="1" fontAlgn="base" hangingPunct="1">
        <a:spcBef>
          <a:spcPct val="20000"/>
        </a:spcBef>
        <a:spcAft>
          <a:spcPct val="0"/>
        </a:spcAft>
        <a:buChar char="»"/>
        <a:tabLst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9" y="274639"/>
            <a:ext cx="8487096" cy="993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9" y="1370013"/>
            <a:ext cx="8487096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3530" y="4746625"/>
            <a:ext cx="6984775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7EF13-6664-43C0-A3E5-5156FF9B68F1}" type="datetime4">
              <a:rPr lang="en-AU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27 April 2020</a:t>
            </a:fld>
            <a:r>
              <a:rPr lang="en-AU" altLang="en-US" dirty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t>  //  uac.edu.au  //  </a:t>
            </a:r>
            <a:fld id="{D6C2A726-B9C8-4A99-9C49-6782D1752516}" type="slidenum">
              <a:rPr lang="en-AU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‹#›</a:t>
            </a:fld>
            <a:endParaRPr lang="en-AU" altLang="en-US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872" y="4746626"/>
            <a:ext cx="1371600" cy="39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1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E2245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rgbClr val="5FB846"/>
        </a:buClr>
        <a:buFont typeface="Arial" panose="020B0604020202020204" pitchFamily="34" charset="0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495287" indent="-228594" algn="l" defTabSz="914378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5FB846"/>
        </a:buClr>
        <a:buSzPct val="80000"/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769919" indent="-228594" algn="l" defTabSz="91437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5FB846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058837" indent="-228594" algn="l" defTabSz="91437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5FB846"/>
        </a:buClr>
        <a:buSzPct val="80000"/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317592" indent="-228594" algn="l" defTabSz="91437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5FB846"/>
        </a:buClr>
        <a:buSzPct val="80000"/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walking on a sidewalk&#10;&#10;Description automatically generated">
            <a:extLst>
              <a:ext uri="{FF2B5EF4-FFF2-40B4-BE49-F238E27FC236}">
                <a16:creationId xmlns:a16="http://schemas.microsoft.com/office/drawing/2014/main" id="{E3BA2D2A-2FA1-470A-88C5-C2DE2A7307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" y="0"/>
            <a:ext cx="9135197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17A5B3-84A1-4E3F-BB8D-215268EB6737}"/>
              </a:ext>
            </a:extLst>
          </p:cNvPr>
          <p:cNvSpPr/>
          <p:nvPr/>
        </p:nvSpPr>
        <p:spPr bwMode="auto">
          <a:xfrm>
            <a:off x="0" y="-1"/>
            <a:ext cx="9144000" cy="5143500"/>
          </a:xfrm>
          <a:prstGeom prst="rect">
            <a:avLst/>
          </a:prstGeom>
          <a:solidFill>
            <a:schemeClr val="bg1">
              <a:lumMod val="1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736" y="1779662"/>
            <a:ext cx="5760640" cy="1102519"/>
          </a:xfrm>
          <a:noFill/>
        </p:spPr>
        <p:txBody>
          <a:bodyPr>
            <a:noAutofit/>
          </a:bodyPr>
          <a:lstStyle/>
          <a:p>
            <a:r>
              <a:rPr lang="en-US" altLang="en-US" sz="3200" dirty="0">
                <a:solidFill>
                  <a:srgbClr val="FBFBFB"/>
                </a:solidFill>
              </a:rPr>
              <a:t>EDUCATIONAL ACCESS SCHEMES</a:t>
            </a:r>
            <a:br>
              <a:rPr lang="en-US" altLang="en-US" sz="3200" dirty="0">
                <a:solidFill>
                  <a:srgbClr val="FBFBFB"/>
                </a:solidFill>
              </a:rPr>
            </a:br>
            <a:endParaRPr lang="en-US" altLang="en-US" sz="3200" dirty="0">
              <a:solidFill>
                <a:srgbClr val="FBFBFB"/>
              </a:solidFill>
            </a:endParaRP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736" y="3066840"/>
            <a:ext cx="3384376" cy="369006"/>
          </a:xfrm>
          <a:noFill/>
        </p:spPr>
        <p:txBody>
          <a:bodyPr>
            <a:normAutofit fontScale="92500"/>
          </a:bodyPr>
          <a:lstStyle/>
          <a:p>
            <a:r>
              <a:rPr lang="en-US" altLang="en-US" sz="2400" dirty="0">
                <a:solidFill>
                  <a:srgbClr val="FBFBFB"/>
                </a:solidFill>
              </a:rPr>
              <a:t>Steps to applying in 2020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4497EF-551D-4790-B885-157DB84D5C8D}"/>
              </a:ext>
            </a:extLst>
          </p:cNvPr>
          <p:cNvCxnSpPr/>
          <p:nvPr/>
        </p:nvCxnSpPr>
        <p:spPr bwMode="auto">
          <a:xfrm>
            <a:off x="2195736" y="2900834"/>
            <a:ext cx="331236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BFBF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6647F5D2-DC79-4E92-94D9-34A1D9B866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665584"/>
            <a:ext cx="2987823" cy="14779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454C44-B810-49F8-846B-DBE2690619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36103"/>
            <a:ext cx="1316833" cy="1927735"/>
          </a:xfrm>
          <a:prstGeom prst="rect">
            <a:avLst/>
          </a:prstGeom>
        </p:spPr>
      </p:pic>
      <p:pic>
        <p:nvPicPr>
          <p:cNvPr id="2" name="Inspiring Ambient">
            <a:hlinkClick r:id="" action="ppaction://media"/>
            <a:extLst>
              <a:ext uri="{FF2B5EF4-FFF2-40B4-BE49-F238E27FC236}">
                <a16:creationId xmlns:a16="http://schemas.microsoft.com/office/drawing/2014/main" id="{89C3EAA1-351A-422C-99F7-33B72C09CB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92480" y="4876006"/>
            <a:ext cx="177552" cy="17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1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9102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1102"/>
                            </p:stCondLst>
                            <p:childTnLst>
                              <p:par>
                                <p:cTn id="20" presetID="22" presetClass="exit" presetSubtype="8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7102"/>
                            </p:stCondLst>
                            <p:childTnLst>
                              <p:par>
                                <p:cTn id="30" presetID="12" presetClass="entr" presetSubtype="4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602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2602"/>
                            </p:stCondLst>
                            <p:childTnLst>
                              <p:par>
                                <p:cTn id="43" presetID="22" presetClass="exit" presetSubtype="8" fill="hold" grpId="3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8" fill="hold" grpId="3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8602"/>
                            </p:stCondLst>
                            <p:childTnLst>
                              <p:par>
                                <p:cTn id="53" presetID="12" presetClass="entr" presetSubtype="4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2102"/>
                            </p:stCondLst>
                            <p:childTnLst>
                              <p:par>
                                <p:cTn id="58" presetID="1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76" showWhenStopped="0">
                <p:cTn id="6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16" grpId="1"/>
      <p:bldP spid="16" grpId="2"/>
      <p:bldP spid="16" grpId="3"/>
      <p:bldP spid="16" grpId="4"/>
      <p:bldP spid="17" grpId="0" build="p"/>
      <p:bldP spid="17" grpId="1" build="p"/>
      <p:bldP spid="17" grpId="2" build="p"/>
      <p:bldP spid="17" grpId="3" build="p"/>
      <p:bldP spid="17" grpId="4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274639"/>
            <a:ext cx="8487096" cy="627730"/>
          </a:xfrm>
        </p:spPr>
        <p:txBody>
          <a:bodyPr>
            <a:normAutofit/>
          </a:bodyPr>
          <a:lstStyle/>
          <a:p>
            <a:r>
              <a:rPr lang="en-AU" sz="3200" dirty="0"/>
              <a:t>STEP 9: UPLOAD DOCUMENTS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4AA797-651D-4960-98AF-9EEB068D0698}"/>
              </a:ext>
            </a:extLst>
          </p:cNvPr>
          <p:cNvSpPr txBox="1"/>
          <p:nvPr/>
        </p:nvSpPr>
        <p:spPr>
          <a:xfrm>
            <a:off x="395536" y="4083918"/>
            <a:ext cx="8414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sz="1600" dirty="0"/>
              <a:t>Follow instructions to upload documents.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sz="1600" dirty="0"/>
              <a:t>All documents must be in PDF format and </a:t>
            </a:r>
            <a:r>
              <a:rPr lang="en-AU" sz="1600" dirty="0"/>
              <a:t>less than 5MB in size.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680A07-AD5D-461A-8061-F1E080941B8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59632" y="987574"/>
            <a:ext cx="6322139" cy="3019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9B6820-2293-48DC-ABC3-07726FB578EA}"/>
              </a:ext>
            </a:extLst>
          </p:cNvPr>
          <p:cNvSpPr/>
          <p:nvPr/>
        </p:nvSpPr>
        <p:spPr bwMode="auto">
          <a:xfrm>
            <a:off x="1475656" y="3469479"/>
            <a:ext cx="864096" cy="57606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614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A0F053-3C0B-4FBF-9245-77B1E5255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86"/>
          <a:stretch/>
        </p:blipFill>
        <p:spPr>
          <a:xfrm>
            <a:off x="165796" y="3013169"/>
            <a:ext cx="1862528" cy="842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1CA069-8B12-4E8E-A4C3-B5C7D56DE0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15"/>
          <a:stretch/>
        </p:blipFill>
        <p:spPr>
          <a:xfrm>
            <a:off x="1284058" y="1123422"/>
            <a:ext cx="2561134" cy="84258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6E95E4C-C3EC-4C0D-AB61-7870DFC2231B}"/>
              </a:ext>
            </a:extLst>
          </p:cNvPr>
          <p:cNvSpPr txBox="1">
            <a:spLocks/>
          </p:cNvSpPr>
          <p:nvPr/>
        </p:nvSpPr>
        <p:spPr>
          <a:xfrm>
            <a:off x="324000" y="267494"/>
            <a:ext cx="6498000" cy="110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400" dirty="0">
                <a:solidFill>
                  <a:srgbClr val="5FB846"/>
                </a:solidFill>
              </a:rPr>
              <a:t>CONNECT </a:t>
            </a:r>
            <a:r>
              <a:rPr lang="en-US" sz="4400" dirty="0"/>
              <a:t>WITH US…</a:t>
            </a:r>
            <a:endParaRPr lang="en-AU" sz="4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CFFC1D-BC4D-416F-9E9D-D7335E24D9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25306"/>
            <a:ext cx="629808" cy="6298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045F76-6BD4-40A1-9208-3E0F0E0521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11750"/>
            <a:ext cx="629808" cy="6298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A268D5-D93D-4596-B46A-B3667BB674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58" y="2211750"/>
            <a:ext cx="629808" cy="6298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648FBE-14E6-4267-8B2E-A8C275F8B8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295" y="2128801"/>
            <a:ext cx="885897" cy="8858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9476E2-C972-4E91-99AF-D467E882A1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621" y="2211750"/>
            <a:ext cx="629808" cy="6298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28336E-AB92-472A-AD5D-FC0C72E311E3}"/>
              </a:ext>
            </a:extLst>
          </p:cNvPr>
          <p:cNvSpPr txBox="1"/>
          <p:nvPr/>
        </p:nvSpPr>
        <p:spPr>
          <a:xfrm>
            <a:off x="467544" y="4227934"/>
            <a:ext cx="2767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BFBFB"/>
                </a:solidFill>
              </a:rPr>
              <a:t>Email: ce@uac.edu.au</a:t>
            </a:r>
            <a:endParaRPr lang="en-AU" sz="2000" dirty="0">
              <a:solidFill>
                <a:srgbClr val="FBFB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7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0"/>
            <a:ext cx="8064896" cy="864097"/>
          </a:xfrm>
        </p:spPr>
        <p:txBody>
          <a:bodyPr/>
          <a:lstStyle/>
          <a:p>
            <a:r>
              <a:rPr lang="en-AU" dirty="0"/>
              <a:t>STEP 1: GET STARTED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9B95CC-5659-47A6-BD9B-E9B330614CD1}"/>
              </a:ext>
            </a:extLst>
          </p:cNvPr>
          <p:cNvSpPr txBox="1"/>
          <p:nvPr/>
        </p:nvSpPr>
        <p:spPr>
          <a:xfrm>
            <a:off x="5940152" y="1059582"/>
            <a:ext cx="2880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/>
              <a:t>Submit UAC undergraduate application. 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/>
              <a:t>Click ‘Apply for EAS’ on the application confirmation page</a:t>
            </a:r>
            <a:br>
              <a:rPr lang="en-US" dirty="0"/>
            </a:br>
            <a:r>
              <a:rPr lang="en-AU" b="1" dirty="0"/>
              <a:t>or</a:t>
            </a:r>
            <a:r>
              <a:rPr lang="en-AU" dirty="0"/>
              <a:t> </a:t>
            </a:r>
            <a:br>
              <a:rPr lang="en-AU" dirty="0"/>
            </a:br>
            <a:r>
              <a:rPr lang="en-AU" dirty="0"/>
              <a:t>log back in to undergraduate application later using UAC application number and UAC PIN.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D1D0D0-ADFD-4BC8-A3CD-2BA083056F59}"/>
              </a:ext>
            </a:extLst>
          </p:cNvPr>
          <p:cNvPicPr/>
          <p:nvPr/>
        </p:nvPicPr>
        <p:blipFill rotWithShape="1">
          <a:blip r:embed="rId2"/>
          <a:srcRect l="54411" t="5627" b="7729"/>
          <a:stretch/>
        </p:blipFill>
        <p:spPr bwMode="auto">
          <a:xfrm>
            <a:off x="3088837" y="2958673"/>
            <a:ext cx="1656184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CB1250-DF7D-4DE9-BEFF-1912D8B7E9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218" t="12201" b="1000"/>
          <a:stretch/>
        </p:blipFill>
        <p:spPr>
          <a:xfrm>
            <a:off x="513298" y="1094915"/>
            <a:ext cx="1873991" cy="2695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0BC53D-A9F5-4FFB-AC4B-BBBCA3E293E7}"/>
              </a:ext>
            </a:extLst>
          </p:cNvPr>
          <p:cNvSpPr/>
          <p:nvPr/>
        </p:nvSpPr>
        <p:spPr bwMode="auto">
          <a:xfrm>
            <a:off x="514035" y="1491630"/>
            <a:ext cx="1656184" cy="38007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A9ECADAB-6BF5-4B4E-8255-2086BAEDFEFB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555776" y="1094915"/>
            <a:ext cx="3312368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1C073AF-3AE9-4C46-9D70-DD19322218C0}"/>
              </a:ext>
            </a:extLst>
          </p:cNvPr>
          <p:cNvSpPr/>
          <p:nvPr/>
        </p:nvSpPr>
        <p:spPr bwMode="auto">
          <a:xfrm>
            <a:off x="2417073" y="2483264"/>
            <a:ext cx="1799309" cy="44363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C74B96-4481-4F46-8D5F-720440918759}"/>
              </a:ext>
            </a:extLst>
          </p:cNvPr>
          <p:cNvSpPr/>
          <p:nvPr/>
        </p:nvSpPr>
        <p:spPr bwMode="auto">
          <a:xfrm>
            <a:off x="2978739" y="3649422"/>
            <a:ext cx="1799309" cy="57851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98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D84C516-E7E8-47C8-AA27-B94F80000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23478"/>
            <a:ext cx="8496944" cy="864097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9AD8DFF-6906-4F69-B287-DB528E6C3655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3528" y="1293418"/>
            <a:ext cx="4896544" cy="3294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CBBFB1-BDD6-4E9E-A78F-98A355FA720B}"/>
              </a:ext>
            </a:extLst>
          </p:cNvPr>
          <p:cNvSpPr txBox="1"/>
          <p:nvPr/>
        </p:nvSpPr>
        <p:spPr>
          <a:xfrm>
            <a:off x="5364088" y="1259634"/>
            <a:ext cx="35283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/>
              <a:t>Note that at the end of the undergraduate application students can also link to the SRS and Equity Scholarships applications.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/>
              <a:t>They can also access these additional applications from the ‘Apply or log in’ dropdown menu on the UAC homepage.</a:t>
            </a:r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4BE56D-78D5-4C82-926E-13663C17F4B4}"/>
              </a:ext>
            </a:extLst>
          </p:cNvPr>
          <p:cNvSpPr/>
          <p:nvPr/>
        </p:nvSpPr>
        <p:spPr bwMode="auto">
          <a:xfrm>
            <a:off x="395536" y="3075806"/>
            <a:ext cx="2304256" cy="79208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20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1F70-9FFE-429A-BF78-07218F36E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857250"/>
          </a:xfrm>
        </p:spPr>
        <p:txBody>
          <a:bodyPr/>
          <a:lstStyle/>
          <a:p>
            <a:r>
              <a:rPr lang="en-US" dirty="0"/>
              <a:t>STEP 2: SELECT EAS TAB</a:t>
            </a: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225A4D-EC2E-443F-B01B-59BF8969FE25}"/>
              </a:ext>
            </a:extLst>
          </p:cNvPr>
          <p:cNvSpPr txBox="1"/>
          <p:nvPr/>
        </p:nvSpPr>
        <p:spPr>
          <a:xfrm>
            <a:off x="6228184" y="1059582"/>
            <a:ext cx="25922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/>
              <a:t>When the EAS tab is selected, the categories of disadvantage will be displayed.</a:t>
            </a:r>
            <a:endParaRPr lang="en-AU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0DC4D07-9D1E-4319-9233-12547D79078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-724" r="-1"/>
          <a:stretch/>
        </p:blipFill>
        <p:spPr bwMode="auto">
          <a:xfrm>
            <a:off x="467544" y="1131590"/>
            <a:ext cx="5184628" cy="3240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620492-2725-4226-9301-5BEF549E4AE0}"/>
              </a:ext>
            </a:extLst>
          </p:cNvPr>
          <p:cNvSpPr/>
          <p:nvPr/>
        </p:nvSpPr>
        <p:spPr bwMode="auto">
          <a:xfrm>
            <a:off x="3419872" y="1347614"/>
            <a:ext cx="1152128" cy="72008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82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864097"/>
          </a:xfrm>
        </p:spPr>
        <p:txBody>
          <a:bodyPr/>
          <a:lstStyle/>
          <a:p>
            <a:r>
              <a:rPr lang="en-US" dirty="0"/>
              <a:t>STEP 4: SELECT DISADVANTAGES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9E91C2-5F46-47EC-A726-78870D361C2F}"/>
              </a:ext>
            </a:extLst>
          </p:cNvPr>
          <p:cNvSpPr txBox="1"/>
          <p:nvPr/>
        </p:nvSpPr>
        <p:spPr>
          <a:xfrm>
            <a:off x="323528" y="307102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en-AU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DD58B6-387C-4C65-9E29-30C689907141}"/>
              </a:ext>
            </a:extLst>
          </p:cNvPr>
          <p:cNvSpPr txBox="1"/>
          <p:nvPr/>
        </p:nvSpPr>
        <p:spPr>
          <a:xfrm>
            <a:off x="6084168" y="1275606"/>
            <a:ext cx="2736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/>
              <a:t>Click on each applicable disadvantage type.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/>
              <a:t>Answer each question. 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/>
              <a:t>Save each section before moving on to the next disadvantage type.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BC5522-76A1-4AD8-8C25-515284843FD6}"/>
              </a:ext>
            </a:extLst>
          </p:cNvPr>
          <p:cNvPicPr/>
          <p:nvPr/>
        </p:nvPicPr>
        <p:blipFill rotWithShape="1">
          <a:blip r:embed="rId2"/>
          <a:srcRect r="4517" b="1567"/>
          <a:stretch/>
        </p:blipFill>
        <p:spPr>
          <a:xfrm>
            <a:off x="395536" y="1304136"/>
            <a:ext cx="5472608" cy="3113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176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0455" y="-73087"/>
            <a:ext cx="8569154" cy="864097"/>
          </a:xfrm>
        </p:spPr>
        <p:txBody>
          <a:bodyPr/>
          <a:lstStyle/>
          <a:p>
            <a:r>
              <a:rPr lang="en-US" sz="3000" dirty="0"/>
              <a:t>STEP 5: REVIEW CLAIMED DISADVANTAGES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C08522-1C4E-46C2-A4C3-1E82ADED1644}"/>
              </a:ext>
            </a:extLst>
          </p:cNvPr>
          <p:cNvSpPr txBox="1"/>
          <p:nvPr/>
        </p:nvSpPr>
        <p:spPr>
          <a:xfrm>
            <a:off x="1115616" y="386789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/>
              <a:t>Click on each disadvantage type that is being claimed to make sure all information is correct.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45A7E2-2631-4988-B732-02A8DA0FC988}"/>
              </a:ext>
            </a:extLst>
          </p:cNvPr>
          <p:cNvPicPr/>
          <p:nvPr/>
        </p:nvPicPr>
        <p:blipFill rotWithShape="1">
          <a:blip r:embed="rId2"/>
          <a:srcRect b="37409"/>
          <a:stretch/>
        </p:blipFill>
        <p:spPr>
          <a:xfrm>
            <a:off x="1115616" y="1347614"/>
            <a:ext cx="6912768" cy="2031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53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F1A4E1-9C75-410D-B076-63D71E119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1520" y="3651870"/>
            <a:ext cx="8540423" cy="2160240"/>
          </a:xfrm>
        </p:spPr>
        <p:txBody>
          <a:bodyPr/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sz="1600" dirty="0"/>
              <a:t>Note that claimed disadvantages cannot be removed, but new disadvantages can be added at a later date.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sz="1600" dirty="0"/>
              <a:t>Accept responsibility to upload supporting documents.</a:t>
            </a:r>
            <a:endParaRPr lang="en-AU" sz="16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5C6E6C0-E2C8-4DFF-B9D3-F4FD48687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STEP 6: ACCEPT DOCUMENT REQUIREMENTS</a:t>
            </a:r>
            <a:endParaRPr lang="en-AU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4EF0D3-B32C-4990-9CF1-B6AD26DE6200}"/>
              </a:ext>
            </a:extLst>
          </p:cNvPr>
          <p:cNvPicPr/>
          <p:nvPr/>
        </p:nvPicPr>
        <p:blipFill rotWithShape="1">
          <a:blip r:embed="rId3"/>
          <a:srcRect t="58027"/>
          <a:stretch/>
        </p:blipFill>
        <p:spPr>
          <a:xfrm>
            <a:off x="971600" y="1419622"/>
            <a:ext cx="691276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5B670E-EC4B-434D-AFC1-11A378316141}"/>
              </a:ext>
            </a:extLst>
          </p:cNvPr>
          <p:cNvSpPr/>
          <p:nvPr/>
        </p:nvSpPr>
        <p:spPr bwMode="auto">
          <a:xfrm>
            <a:off x="899592" y="2139702"/>
            <a:ext cx="1080120" cy="57606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66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3F93B9A-FB60-432D-93F0-B7B4E7B4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7: SUBMIT</a:t>
            </a:r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F0AD33-F2BA-4B93-A9CE-1E8AB4EFCAE5}"/>
              </a:ext>
            </a:extLst>
          </p:cNvPr>
          <p:cNvSpPr txBox="1"/>
          <p:nvPr/>
        </p:nvSpPr>
        <p:spPr>
          <a:xfrm>
            <a:off x="5580112" y="1347614"/>
            <a:ext cx="3227883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spcBef>
                <a:spcPct val="20000"/>
              </a:spcBef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>
                <a:latin typeface="Arial" charset="0"/>
                <a:cs typeface="Arial" charset="0"/>
              </a:rPr>
              <a:t>Read the declaration and authority in full. </a:t>
            </a:r>
          </a:p>
          <a:p>
            <a:pPr marL="285750" indent="-285750" eaLnBrk="1" hangingPunct="1">
              <a:spcBef>
                <a:spcPct val="20000"/>
              </a:spcBef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>
                <a:latin typeface="Arial" charset="0"/>
                <a:cs typeface="Arial" charset="0"/>
              </a:rPr>
              <a:t>Accept the terms and conditions: that the information provided is true and complete and that UAC is authorised to gather information from </a:t>
            </a:r>
            <a:r>
              <a:rPr lang="en-US" dirty="0"/>
              <a:t>Centrelink and any other government body.</a:t>
            </a:r>
          </a:p>
          <a:p>
            <a:pPr marL="285750" indent="-285750" eaLnBrk="1" hangingPunct="1">
              <a:spcBef>
                <a:spcPct val="20000"/>
              </a:spcBef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/>
              <a:t>Submit application.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FEFFE2-8BDB-46D6-A1F4-D5596C8E8456}"/>
              </a:ext>
            </a:extLst>
          </p:cNvPr>
          <p:cNvPicPr/>
          <p:nvPr/>
        </p:nvPicPr>
        <p:blipFill rotWithShape="1">
          <a:blip r:embed="rId3"/>
          <a:srcRect l="10810" t="178" r="8784"/>
          <a:stretch/>
        </p:blipFill>
        <p:spPr>
          <a:xfrm>
            <a:off x="827584" y="1491630"/>
            <a:ext cx="4608512" cy="3133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77D1F5-AAC3-49C7-B40F-85F56EBCEAC5}"/>
              </a:ext>
            </a:extLst>
          </p:cNvPr>
          <p:cNvSpPr/>
          <p:nvPr/>
        </p:nvSpPr>
        <p:spPr bwMode="auto">
          <a:xfrm>
            <a:off x="755576" y="3795886"/>
            <a:ext cx="864096" cy="57606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STEP 8: </a:t>
            </a:r>
            <a:r>
              <a:rPr lang="en-US" dirty="0"/>
              <a:t>SAVE AND PRINT CONFIRMATION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AU" dirty="0">
              <a:sym typeface="Wingdings" panose="05000000000000000000" pitchFamily="2" charset="2"/>
            </a:endParaRPr>
          </a:p>
          <a:p>
            <a:pPr lvl="1"/>
            <a:endParaRPr lang="en-AU" dirty="0">
              <a:sym typeface="Wingdings" panose="05000000000000000000" pitchFamily="2" charset="2"/>
            </a:endParaRPr>
          </a:p>
          <a:p>
            <a:pPr lvl="1"/>
            <a:endParaRPr lang="en-AU" dirty="0">
              <a:sym typeface="Wingdings" panose="05000000000000000000" pitchFamily="2" charset="2"/>
            </a:endParaRPr>
          </a:p>
          <a:p>
            <a:pPr lvl="1"/>
            <a:endParaRPr lang="en-AU" dirty="0">
              <a:sym typeface="Wingdings" panose="05000000000000000000" pitchFamily="2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366C07-253B-47D6-8877-EBBBBFE7AF11}"/>
              </a:ext>
            </a:extLst>
          </p:cNvPr>
          <p:cNvSpPr txBox="1"/>
          <p:nvPr/>
        </p:nvSpPr>
        <p:spPr>
          <a:xfrm>
            <a:off x="6228185" y="1116878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/>
              <a:t>Save and print confirmation of application + document package.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/>
              <a:t>Obtain all required documents. 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/>
              <a:t>Select ‘Upload documents’ tab.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626EBC-D6ED-456E-9A63-4DD37AC2455D}"/>
              </a:ext>
            </a:extLst>
          </p:cNvPr>
          <p:cNvPicPr/>
          <p:nvPr/>
        </p:nvPicPr>
        <p:blipFill rotWithShape="1">
          <a:blip r:embed="rId3"/>
          <a:srcRect r="22106"/>
          <a:stretch/>
        </p:blipFill>
        <p:spPr>
          <a:xfrm>
            <a:off x="395536" y="1291671"/>
            <a:ext cx="5400599" cy="3340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A7DF3A-F19D-49D5-8701-18909DEF2C6A}"/>
              </a:ext>
            </a:extLst>
          </p:cNvPr>
          <p:cNvSpPr/>
          <p:nvPr/>
        </p:nvSpPr>
        <p:spPr bwMode="auto">
          <a:xfrm>
            <a:off x="2195736" y="1707654"/>
            <a:ext cx="1048174" cy="52773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D02F92-6244-4B71-BAA8-A49826A196C2}"/>
              </a:ext>
            </a:extLst>
          </p:cNvPr>
          <p:cNvSpPr/>
          <p:nvPr/>
        </p:nvSpPr>
        <p:spPr bwMode="auto">
          <a:xfrm>
            <a:off x="3094414" y="3651870"/>
            <a:ext cx="2341682" cy="57606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3945A8-BBB6-4F9C-83A8-1BBA0BBE4617}"/>
              </a:ext>
            </a:extLst>
          </p:cNvPr>
          <p:cNvSpPr/>
          <p:nvPr/>
        </p:nvSpPr>
        <p:spPr bwMode="auto">
          <a:xfrm>
            <a:off x="752733" y="4082488"/>
            <a:ext cx="2341681" cy="52773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03098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UAC">
      <a:dk1>
        <a:srgbClr val="384049"/>
      </a:dk1>
      <a:lt1>
        <a:srgbClr val="DADADA"/>
      </a:lt1>
      <a:dk2>
        <a:srgbClr val="1E2245"/>
      </a:dk2>
      <a:lt2>
        <a:srgbClr val="5FB846"/>
      </a:lt2>
      <a:accent1>
        <a:srgbClr val="868A90"/>
      </a:accent1>
      <a:accent2>
        <a:srgbClr val="A3A9AC"/>
      </a:accent2>
      <a:accent3>
        <a:srgbClr val="49BBBD"/>
      </a:accent3>
      <a:accent4>
        <a:srgbClr val="1C75BC"/>
      </a:accent4>
      <a:accent5>
        <a:srgbClr val="A64995"/>
      </a:accent5>
      <a:accent6>
        <a:srgbClr val="FF3366"/>
      </a:accent6>
      <a:hlink>
        <a:srgbClr val="FF9933"/>
      </a:hlink>
      <a:folHlink>
        <a:srgbClr val="FBC200"/>
      </a:folHlink>
    </a:clrScheme>
    <a:fontScheme name="Default Design">
      <a:majorFont>
        <a:latin typeface="Gill Sans"/>
        <a:ea typeface=""/>
        <a:cs typeface="Arial"/>
      </a:majorFont>
      <a:minorFont>
        <a:latin typeface="Franklin Gothic Boo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rp_v1 [Compatibility Mode]" id="{5EB64D9F-26A5-4E71-AE26-402F3B1BB4FB}" vid="{727D19B6-E555-4044-849B-00C66D49B2E7}"/>
    </a:ext>
  </a:extLst>
</a:theme>
</file>

<file path=ppt/theme/theme2.xml><?xml version="1.0" encoding="utf-8"?>
<a:theme xmlns:a="http://schemas.openxmlformats.org/drawingml/2006/main" name="1_Custom Design">
  <a:themeElements>
    <a:clrScheme name="UAC Colours">
      <a:dk1>
        <a:sysClr val="windowText" lastClr="000000"/>
      </a:dk1>
      <a:lt1>
        <a:sysClr val="window" lastClr="FFFFFF"/>
      </a:lt1>
      <a:dk2>
        <a:srgbClr val="1E2245"/>
      </a:dk2>
      <a:lt2>
        <a:srgbClr val="E7E6E6"/>
      </a:lt2>
      <a:accent1>
        <a:srgbClr val="5FB846"/>
      </a:accent1>
      <a:accent2>
        <a:srgbClr val="384049"/>
      </a:accent2>
      <a:accent3>
        <a:srgbClr val="868A90"/>
      </a:accent3>
      <a:accent4>
        <a:srgbClr val="49BBBD"/>
      </a:accent4>
      <a:accent5>
        <a:srgbClr val="1C75BC"/>
      </a:accent5>
      <a:accent6>
        <a:srgbClr val="A64995"/>
      </a:accent6>
      <a:hlink>
        <a:srgbClr val="FF9933"/>
      </a:hlink>
      <a:folHlink>
        <a:srgbClr val="FBC2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UAC_Corp-170415</Template>
  <TotalTime>14988</TotalTime>
  <Words>326</Words>
  <Application>Microsoft Office PowerPoint</Application>
  <PresentationFormat>On-screen Show (16:9)</PresentationFormat>
  <Paragraphs>40</Paragraphs>
  <Slides>11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.AppleSystemUIFont</vt:lpstr>
      <vt:lpstr>Arial</vt:lpstr>
      <vt:lpstr>Calibri</vt:lpstr>
      <vt:lpstr>Gill Sans</vt:lpstr>
      <vt:lpstr>Gill Sans Condensed</vt:lpstr>
      <vt:lpstr>Wingdings</vt:lpstr>
      <vt:lpstr>Default Design</vt:lpstr>
      <vt:lpstr>1_Custom Design</vt:lpstr>
      <vt:lpstr>EDUCATIONAL ACCESS SCHEMES </vt:lpstr>
      <vt:lpstr>STEP 1: GET STARTED</vt:lpstr>
      <vt:lpstr>PowerPoint Presentation</vt:lpstr>
      <vt:lpstr>STEP 2: SELECT EAS TAB</vt:lpstr>
      <vt:lpstr>STEP 4: SELECT DISADVANTAGES</vt:lpstr>
      <vt:lpstr>STEP 5: REVIEW CLAIMED DISADVANTAGES</vt:lpstr>
      <vt:lpstr>STEP 6: ACCEPT DOCUMENT REQUIREMENTS</vt:lpstr>
      <vt:lpstr>STEP 7: SUBMIT</vt:lpstr>
      <vt:lpstr>STEP 8: SAVE AND PRINT CONFIRMATION</vt:lpstr>
      <vt:lpstr>STEP 9: UPLOAD DOCUMENTS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Butler</dc:creator>
  <cp:lastModifiedBy>fiona egan</cp:lastModifiedBy>
  <cp:revision>271</cp:revision>
  <cp:lastPrinted>2015-08-10T06:07:29Z</cp:lastPrinted>
  <dcterms:created xsi:type="dcterms:W3CDTF">2015-08-10T01:48:28Z</dcterms:created>
  <dcterms:modified xsi:type="dcterms:W3CDTF">2020-04-27T00:59:56Z</dcterms:modified>
</cp:coreProperties>
</file>