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0" r:id="rId1"/>
  </p:sldMasterIdLst>
  <p:notesMasterIdLst>
    <p:notesMasterId r:id="rId25"/>
  </p:notesMasterIdLst>
  <p:handoutMasterIdLst>
    <p:handoutMasterId r:id="rId26"/>
  </p:handoutMasterIdLst>
  <p:sldIdLst>
    <p:sldId id="313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</p:sldIdLst>
  <p:sldSz cx="9144000" cy="5143500" type="screen16x9"/>
  <p:notesSz cx="6794500" cy="9931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96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92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688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5850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9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859" userDrawn="1">
          <p15:clr>
            <a:srgbClr val="A4A3A4"/>
          </p15:clr>
        </p15:guide>
        <p15:guide id="7" orient="horz" pos="1355">
          <p15:clr>
            <a:srgbClr val="A4A3A4"/>
          </p15:clr>
        </p15:guide>
        <p15:guide id="8" orient="horz" pos="1212">
          <p15:clr>
            <a:srgbClr val="A4A3A4"/>
          </p15:clr>
        </p15:guide>
        <p15:guide id="9" pos="5561">
          <p15:clr>
            <a:srgbClr val="A4A3A4"/>
          </p15:clr>
        </p15:guide>
        <p15:guide id="10" pos="3950">
          <p15:clr>
            <a:srgbClr val="A4A3A4"/>
          </p15:clr>
        </p15:guide>
        <p15:guide id="11" pos="4761">
          <p15:clr>
            <a:srgbClr val="A4A3A4"/>
          </p15:clr>
        </p15:guide>
        <p15:guide id="1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846"/>
    <a:srgbClr val="1E2245"/>
    <a:srgbClr val="384049"/>
    <a:srgbClr val="E8E8E9"/>
    <a:srgbClr val="000000"/>
    <a:srgbClr val="FBC200"/>
    <a:srgbClr val="FF9933"/>
    <a:srgbClr val="A64995"/>
    <a:srgbClr val="1C75BC"/>
    <a:srgbClr val="49B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 autoAdjust="0"/>
    <p:restoredTop sz="95652" autoAdjust="0"/>
  </p:normalViewPr>
  <p:slideViewPr>
    <p:cSldViewPr showGuides="1">
      <p:cViewPr varScale="1">
        <p:scale>
          <a:sx n="120" d="100"/>
          <a:sy n="120" d="100"/>
        </p:scale>
        <p:origin x="370" y="86"/>
      </p:cViewPr>
      <p:guideLst>
        <p:guide orient="horz" pos="169"/>
        <p:guide pos="204"/>
        <p:guide pos="5760"/>
        <p:guide orient="horz" pos="3067"/>
        <p:guide orient="horz" pos="859"/>
        <p:guide orient="horz" pos="1355"/>
        <p:guide orient="horz" pos="1212"/>
        <p:guide pos="5561"/>
        <p:guide pos="3950"/>
        <p:guide pos="4761"/>
        <p:guide pos="2886"/>
      </p:guideLst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80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2770-8EB3-43F7-9A92-5B540FDC1892}" type="datetimeFigureOut">
              <a:rPr lang="en-AU" smtClean="0"/>
              <a:t>7/05/2018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F4A8-BF76-4914-B305-987E0389AD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180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8976D1-EE30-4FC4-B36C-419EBE9C0858}" type="datetimeFigureOut">
              <a:rPr lang="en-AU"/>
              <a:pPr>
                <a:defRPr/>
              </a:pPr>
              <a:t>7/05/2018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CBC5D8-E7FB-4779-86B3-51BA2C439DB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199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F8DB7-6CB2-430F-A041-8CB2F9128FB4}" type="slidenum">
              <a:rPr lang="en-AU" altLang="en-US" smtClean="0"/>
              <a:pPr/>
              <a:t>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183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Differences from 2016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9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65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12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55526"/>
            <a:ext cx="4533810" cy="626701"/>
          </a:xfrm>
          <a:solidFill>
            <a:srgbClr val="1E2245"/>
          </a:solidFill>
        </p:spPr>
        <p:txBody>
          <a:bodyPr wrap="square" lIns="396000" tIns="36000" rIns="36000" bIns="36000" anchor="ctr" anchorCtr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800" y="4438800"/>
            <a:ext cx="4669256" cy="397867"/>
          </a:xfrm>
        </p:spPr>
        <p:txBody>
          <a:bodyPr lIns="72000" tIns="36000" rIns="36000" bIns="36000" anchor="ctr" anchorCtr="0">
            <a:normAutofit/>
          </a:bodyPr>
          <a:lstStyle>
            <a:lvl1pPr marL="0" indent="0" algn="l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3644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1528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070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7 May 2018</a:t>
            </a:fld>
            <a:r>
              <a:rPr lang="en-AU" altLang="en-US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02895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7 May 2018</a:t>
            </a:fld>
            <a:r>
              <a:rPr lang="en-AU" altLang="en-US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82967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342901"/>
            <a:ext cx="4932684" cy="40528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7 May 2018</a:t>
            </a:fld>
            <a:r>
              <a:rPr lang="en-AU" altLang="en-US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5678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7 May 2018</a:t>
            </a:fld>
            <a:r>
              <a:rPr lang="en-AU" altLang="en-US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65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7 May 2018</a:t>
            </a:fld>
            <a:r>
              <a:rPr lang="en-AU" altLang="en-US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29129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E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1E2245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787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5FB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5FB84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587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1C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1C75BC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231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776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08304" y="4587974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9292"/>
            <a:ext cx="8429724" cy="46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597883"/>
            <a:ext cx="4788024" cy="430213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lvl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0" y="1174436"/>
            <a:ext cx="4427984" cy="432000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522288" indent="-342900"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lvl="0" indent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6554" y="1750989"/>
            <a:ext cx="4065413" cy="2044897"/>
          </a:xfrm>
        </p:spPr>
        <p:txBody>
          <a:bodyPr vert="horz" lIns="72000" tIns="45720" rIns="72000" bIns="45720" numCol="1" rtlCol="0">
            <a:normAutofit/>
          </a:bodyPr>
          <a:lstStyle>
            <a:lvl1pPr marL="0" indent="0">
              <a:buNone/>
              <a:defRPr lang="en-US" sz="24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838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9" y="274638"/>
            <a:ext cx="8487096" cy="993775"/>
          </a:xfrm>
        </p:spPr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370013"/>
            <a:ext cx="41400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625" y="1370013"/>
            <a:ext cx="41400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7 May 2018</a:t>
            </a:fld>
            <a:r>
              <a:rPr lang="en-AU" altLang="en-US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3596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74638"/>
            <a:ext cx="8488800" cy="9937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0475"/>
            <a:ext cx="4140000" cy="619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879600"/>
            <a:ext cx="4140000" cy="276225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28" y="1260475"/>
            <a:ext cx="4140000" cy="619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28" y="1879600"/>
            <a:ext cx="4140000" cy="276225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7 May 2018</a:t>
            </a:fld>
            <a:r>
              <a:rPr lang="en-AU" altLang="en-US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2142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8487096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70013"/>
            <a:ext cx="8487096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9" y="4746625"/>
            <a:ext cx="6984775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EF13-6664-43C0-A3E5-5156FF9B68F1}" type="datetime4">
              <a:rPr lang="en-AU" altLang="en-US" smtClean="0"/>
              <a:pPr/>
              <a:t>7 May 2018</a:t>
            </a:fld>
            <a:r>
              <a:rPr lang="en-AU" altLang="en-US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5"/>
            <a:ext cx="1371600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3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2" r:id="rId3"/>
    <p:sldLayoutId id="2147483703" r:id="rId4"/>
    <p:sldLayoutId id="2147483714" r:id="rId5"/>
    <p:sldLayoutId id="2147483716" r:id="rId6"/>
    <p:sldLayoutId id="2147483718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224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5FB846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953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5FB846"/>
        </a:buClr>
        <a:buSzPct val="80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6993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0588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31762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555526"/>
            <a:ext cx="4211960" cy="626701"/>
          </a:xfrm>
        </p:spPr>
        <p:txBody>
          <a:bodyPr/>
          <a:lstStyle/>
          <a:p>
            <a:r>
              <a:rPr lang="en-AU" dirty="0"/>
              <a:t>THE ATAR AND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altLang="en-US" dirty="0"/>
              <a:t>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4000" y="1333623"/>
            <a:ext cx="2519808" cy="688256"/>
          </a:xfrm>
        </p:spPr>
        <p:txBody>
          <a:bodyPr/>
          <a:lstStyle/>
          <a:p>
            <a:r>
              <a:rPr lang="en-AU" dirty="0"/>
              <a:t>SUBJECT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4000" y="2122023"/>
            <a:ext cx="3095872" cy="688256"/>
          </a:xfrm>
        </p:spPr>
        <p:txBody>
          <a:bodyPr/>
          <a:lstStyle/>
          <a:p>
            <a:r>
              <a:rPr lang="en-AU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16355517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The </a:t>
            </a:r>
            <a:r>
              <a:rPr lang="en-US" sz="1800" b="1" dirty="0"/>
              <a:t>scaled mean </a:t>
            </a:r>
            <a:r>
              <a:rPr lang="en-US" sz="1800" dirty="0"/>
              <a:t>of a course tells us about the strength of the competition.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Courses with a high scaled mean tells us that the ability of the students in the course is very high.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Courses with a lower scaled mean tells us that the ability of the students in the course varies from very high to low.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The mean of the course does not tell you that you can’t get a high ATAR with that course.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It doesn’t matter what courses you study, you just have to do well!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Remember the ATAR is about POSITION!</a:t>
            </a:r>
          </a:p>
        </p:txBody>
      </p:sp>
    </p:spTree>
    <p:extLst>
      <p:ext uri="{BB962C8B-B14F-4D97-AF65-F5344CB8AC3E}">
        <p14:creationId xmlns:p14="http://schemas.microsoft.com/office/powerpoint/2010/main" val="152002573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FRED &amp; LAURA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367121"/>
              </p:ext>
            </p:extLst>
          </p:nvPr>
        </p:nvGraphicFramePr>
        <p:xfrm>
          <a:off x="331143" y="1363663"/>
          <a:ext cx="8496945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Fred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8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Laura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8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en-US" sz="1600" dirty="0"/>
                        <a:t>Course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HSC mark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Percentile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HSC mark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Percentile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Biology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Business Studies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English</a:t>
                      </a:r>
                      <a:r>
                        <a:rPr lang="en-US" sz="1600" baseline="0" dirty="0"/>
                        <a:t> Advanced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Mathematics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Modern History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Visual</a:t>
                      </a:r>
                      <a:r>
                        <a:rPr lang="en-US" sz="1600" baseline="0" dirty="0"/>
                        <a:t> Arts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ATAR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56.05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76.50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38462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FACTS ABOUT THE ATAR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AU" sz="1600" dirty="0"/>
              <a:t>You can get a good ATAR with any course you take even VET courses.</a:t>
            </a:r>
          </a:p>
          <a:p>
            <a:pPr>
              <a:spcBef>
                <a:spcPts val="600"/>
              </a:spcBef>
            </a:pPr>
            <a:r>
              <a:rPr lang="en-AU" sz="1600" dirty="0"/>
              <a:t>The ATAR is only a RANK used for university entry.</a:t>
            </a:r>
          </a:p>
          <a:p>
            <a:pPr>
              <a:spcBef>
                <a:spcPts val="600"/>
              </a:spcBef>
            </a:pPr>
            <a:r>
              <a:rPr lang="en-AU" sz="1600" dirty="0"/>
              <a:t>You have to do well in a course to get any benefit from scaling.</a:t>
            </a:r>
          </a:p>
          <a:p>
            <a:pPr>
              <a:spcBef>
                <a:spcPts val="600"/>
              </a:spcBef>
            </a:pPr>
            <a:r>
              <a:rPr lang="en-AU" sz="1600" dirty="0"/>
              <a:t>You must get marks on or above the average to get an average ATAR or above.</a:t>
            </a:r>
          </a:p>
          <a:p>
            <a:pPr>
              <a:spcBef>
                <a:spcPts val="600"/>
              </a:spcBef>
            </a:pPr>
            <a:r>
              <a:rPr lang="en-AU" sz="1600" dirty="0"/>
              <a:t>Average marks for the majority of courses are above 75.</a:t>
            </a:r>
          </a:p>
          <a:p>
            <a:pPr>
              <a:spcBef>
                <a:spcPts val="600"/>
              </a:spcBef>
            </a:pPr>
            <a:endParaRPr lang="en-AU" sz="16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AU" sz="1600" dirty="0"/>
              <a:t>Courses don’t scale you up or down. </a:t>
            </a:r>
          </a:p>
          <a:p>
            <a:pPr>
              <a:spcBef>
                <a:spcPts val="600"/>
              </a:spcBef>
            </a:pPr>
            <a:r>
              <a:rPr lang="en-AU" sz="1600" dirty="0"/>
              <a:t>Your achievement in the course scales you up or down</a:t>
            </a:r>
          </a:p>
          <a:p>
            <a:pPr>
              <a:spcBef>
                <a:spcPts val="600"/>
              </a:spcBef>
            </a:pPr>
            <a:r>
              <a:rPr lang="en-AU" sz="1600" dirty="0"/>
              <a:t>Scaling is placing you in order in all courses based on your academies ability.</a:t>
            </a:r>
          </a:p>
          <a:p>
            <a:pPr>
              <a:spcBef>
                <a:spcPts val="600"/>
              </a:spcBef>
            </a:pPr>
            <a:r>
              <a:rPr lang="en-AU" sz="1600" dirty="0"/>
              <a:t>The ATAR is a rank that shows your overall academic ability amongst all other students in the state.</a:t>
            </a:r>
          </a:p>
        </p:txBody>
      </p:sp>
    </p:spTree>
    <p:extLst>
      <p:ext uri="{BB962C8B-B14F-4D97-AF65-F5344CB8AC3E}">
        <p14:creationId xmlns:p14="http://schemas.microsoft.com/office/powerpoint/2010/main" val="308335122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6473" r="6577" b="12530"/>
          <a:stretch/>
        </p:blipFill>
        <p:spPr bwMode="auto">
          <a:xfrm>
            <a:off x="323850" y="268288"/>
            <a:ext cx="8504238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151899"/>
            <a:ext cx="7236296" cy="432000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0" y="1707702"/>
            <a:ext cx="5724128" cy="432000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597883"/>
            <a:ext cx="7596336" cy="430213"/>
          </a:xfrm>
        </p:spPr>
        <p:txBody>
          <a:bodyPr anchor="t">
            <a:noAutofit/>
          </a:bodyPr>
          <a:lstStyle/>
          <a:p>
            <a:pPr marL="182563">
              <a:tabLst>
                <a:tab pos="2514600" algn="l"/>
              </a:tabLst>
            </a:pPr>
            <a:r>
              <a:rPr lang="en-AU" dirty="0">
                <a:solidFill>
                  <a:srgbClr val="FFFFFF"/>
                </a:solidFill>
                <a:ea typeface="Times New Roman"/>
              </a:rPr>
              <a:t>Subject selection is about choosing courses that </a:t>
            </a:r>
          </a:p>
          <a:p>
            <a:pPr marL="174625">
              <a:spcBef>
                <a:spcPts val="600"/>
              </a:spcBef>
              <a:tabLst>
                <a:tab pos="2514600" algn="l"/>
              </a:tabLst>
            </a:pPr>
            <a:r>
              <a:rPr lang="en-AU" dirty="0">
                <a:solidFill>
                  <a:srgbClr val="FFFFFF"/>
                </a:solidFill>
                <a:ea typeface="Times New Roman"/>
              </a:rPr>
              <a:t>you are good at, are interested in and that may </a:t>
            </a:r>
          </a:p>
          <a:p>
            <a:pPr marL="174625">
              <a:spcBef>
                <a:spcPts val="900"/>
              </a:spcBef>
              <a:tabLst>
                <a:tab pos="2514600" algn="l"/>
              </a:tabLst>
            </a:pPr>
            <a:r>
              <a:rPr lang="en-AU" dirty="0">
                <a:solidFill>
                  <a:srgbClr val="FFFFFF"/>
                </a:solidFill>
                <a:ea typeface="Times New Roman"/>
              </a:rPr>
              <a:t>help you succeed in tertiary studies. </a:t>
            </a:r>
            <a:endParaRPr lang="en-AU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74499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/>
        <p:txBody>
          <a:bodyPr lIns="396000">
            <a:normAutofit lnSpcReduction="10000"/>
          </a:bodyPr>
          <a:lstStyle/>
          <a:p>
            <a:r>
              <a:rPr lang="en-AU" dirty="0"/>
              <a:t>Q: How do I get a high ATAR?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0" y="1174436"/>
            <a:ext cx="3131840" cy="43200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A: Forget about it!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26555" y="1750989"/>
            <a:ext cx="3453358" cy="2044897"/>
          </a:xfrm>
        </p:spPr>
        <p:txBody>
          <a:bodyPr/>
          <a:lstStyle/>
          <a:p>
            <a:r>
              <a:rPr lang="en-AU" dirty="0"/>
              <a:t>Work hard and get the best marks you can </a:t>
            </a:r>
            <a:br>
              <a:rPr lang="en-AU" dirty="0"/>
            </a:br>
            <a:r>
              <a:rPr lang="en-AU" dirty="0"/>
              <a:t>in the subjects you have chosen.</a:t>
            </a:r>
          </a:p>
        </p:txBody>
      </p:sp>
    </p:spTree>
    <p:extLst>
      <p:ext uri="{BB962C8B-B14F-4D97-AF65-F5344CB8AC3E}">
        <p14:creationId xmlns:p14="http://schemas.microsoft.com/office/powerpoint/2010/main" val="32575306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INSPIRATION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850" y="1370013"/>
            <a:ext cx="8504238" cy="3262312"/>
          </a:xfrm>
        </p:spPr>
        <p:txBody>
          <a:bodyPr/>
          <a:lstStyle/>
          <a:p>
            <a:pPr marL="0" lvl="0" indent="0">
              <a:buNone/>
            </a:pPr>
            <a:r>
              <a:rPr lang="en-AU" sz="1800" dirty="0"/>
              <a:t>Questions to help you make decisions about your future and tertiary study:</a:t>
            </a:r>
          </a:p>
          <a:p>
            <a:pPr marL="0" lvl="0" indent="0">
              <a:spcBef>
                <a:spcPts val="16800"/>
              </a:spcBef>
              <a:buNone/>
            </a:pPr>
            <a:r>
              <a:rPr lang="en-AU" sz="1800" dirty="0"/>
              <a:t>These questions may help direct you to explore different courses that will help you reach your potential.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81525" y="1851670"/>
            <a:ext cx="4140200" cy="2304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AU" sz="1800" dirty="0"/>
              <a:t>Are you good with people and helping others?</a:t>
            </a:r>
          </a:p>
          <a:p>
            <a:pPr>
              <a:spcBef>
                <a:spcPts val="600"/>
              </a:spcBef>
            </a:pPr>
            <a:r>
              <a:rPr lang="en-AU" sz="1800" dirty="0"/>
              <a:t>Are you creative?</a:t>
            </a:r>
          </a:p>
          <a:p>
            <a:pPr>
              <a:spcBef>
                <a:spcPts val="600"/>
              </a:spcBef>
            </a:pPr>
            <a:r>
              <a:rPr lang="en-AU" sz="1800" dirty="0"/>
              <a:t>Or are you great with technology?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850" y="1851670"/>
            <a:ext cx="4257675" cy="19389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lvl="0" indent="-22860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dirty="0">
                <a:solidFill>
                  <a:srgbClr val="000000"/>
                </a:solidFill>
                <a:latin typeface="Arial"/>
                <a:cs typeface="+mn-cs"/>
              </a:rPr>
              <a:t>What interests you the most?</a:t>
            </a:r>
          </a:p>
          <a:p>
            <a:pPr marL="228600" lvl="0" indent="-22860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dirty="0">
                <a:solidFill>
                  <a:srgbClr val="000000"/>
                </a:solidFill>
                <a:latin typeface="Arial"/>
                <a:cs typeface="+mn-cs"/>
              </a:rPr>
              <a:t>What do you like to do inside or </a:t>
            </a:r>
            <a:br>
              <a:rPr lang="en-AU" dirty="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en-AU" dirty="0">
                <a:solidFill>
                  <a:srgbClr val="000000"/>
                </a:solidFill>
                <a:latin typeface="Arial"/>
                <a:cs typeface="+mn-cs"/>
              </a:rPr>
              <a:t>outside of school?</a:t>
            </a:r>
          </a:p>
          <a:p>
            <a:pPr marL="228600" lvl="0" indent="-22860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dirty="0">
                <a:solidFill>
                  <a:srgbClr val="000000"/>
                </a:solidFill>
                <a:latin typeface="Arial"/>
                <a:cs typeface="+mn-cs"/>
              </a:rPr>
              <a:t>Does something you see, do or have contact with inspire you to do better?</a:t>
            </a:r>
          </a:p>
        </p:txBody>
      </p:sp>
    </p:spTree>
    <p:extLst>
      <p:ext uri="{BB962C8B-B14F-4D97-AF65-F5344CB8AC3E}">
        <p14:creationId xmlns:p14="http://schemas.microsoft.com/office/powerpoint/2010/main" val="308260738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CHOOSING HSC COURSES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3529" y="1370013"/>
            <a:ext cx="8487096" cy="326231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Its important to consider:</a:t>
            </a:r>
          </a:p>
          <a:p>
            <a:pPr>
              <a:spcBef>
                <a:spcPts val="0"/>
              </a:spcBef>
            </a:pPr>
            <a:r>
              <a:rPr lang="en-AU" sz="2000" dirty="0"/>
              <a:t>Your interests and your future career.</a:t>
            </a:r>
          </a:p>
          <a:p>
            <a:pPr>
              <a:spcBef>
                <a:spcPts val="0"/>
              </a:spcBef>
            </a:pPr>
            <a:r>
              <a:rPr lang="en-AU" sz="2000" dirty="0"/>
              <a:t>Courses that you have an aptitude for.</a:t>
            </a:r>
          </a:p>
          <a:p>
            <a:pPr>
              <a:spcBef>
                <a:spcPts val="0"/>
              </a:spcBef>
            </a:pPr>
            <a:r>
              <a:rPr lang="en-AU" sz="2000" dirty="0"/>
              <a:t>Courses that will give you a good understanding and foundation to succeed in tertiary studies. </a:t>
            </a:r>
          </a:p>
          <a:p>
            <a:pPr>
              <a:spcBef>
                <a:spcPts val="0"/>
              </a:spcBef>
            </a:pPr>
            <a:r>
              <a:rPr lang="en-AU" sz="2000" dirty="0"/>
              <a:t>Don’t choose courses because of a perceived ATAR or scaling as this could set you up for failure.</a:t>
            </a:r>
          </a:p>
          <a:p>
            <a:pPr lvl="1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23529" y="4155926"/>
            <a:ext cx="5400599" cy="400110"/>
          </a:xfrm>
          <a:prstGeom prst="rect">
            <a:avLst/>
          </a:prstGeom>
          <a:solidFill>
            <a:srgbClr val="5FB846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INTEREST + ACHIEVEMENT = SUCCESS</a:t>
            </a:r>
          </a:p>
        </p:txBody>
      </p:sp>
    </p:spTree>
    <p:extLst>
      <p:ext uri="{BB962C8B-B14F-4D97-AF65-F5344CB8AC3E}">
        <p14:creationId xmlns:p14="http://schemas.microsoft.com/office/powerpoint/2010/main" val="391102866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Research your study options:</a:t>
            </a:r>
          </a:p>
          <a:p>
            <a:pPr lvl="1">
              <a:spcBef>
                <a:spcPts val="0"/>
              </a:spcBef>
            </a:pPr>
            <a:r>
              <a:rPr lang="en-AU" dirty="0"/>
              <a:t>University, TAFE, college, work</a:t>
            </a:r>
          </a:p>
          <a:p>
            <a:pPr lvl="0"/>
            <a:r>
              <a:rPr lang="en-US" dirty="0"/>
              <a:t>Explore the different study areas and courses.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Consider all institutions that offer the tertiary course of interested.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Keep your options open.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Choose HSC courses that will set you up for success.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4282" y="1347614"/>
            <a:ext cx="8505772" cy="2520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ts val="600"/>
              </a:spcBef>
              <a:spcAft>
                <a:spcPts val="600"/>
              </a:spcAft>
            </a:pPr>
            <a:endParaRPr lang="en-AU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373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TERTIARY STUDY AND SUBJECT 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AU" sz="1800" b="1" dirty="0"/>
              <a:t>Always check for course: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AU" sz="1800" b="1" dirty="0">
                <a:solidFill>
                  <a:srgbClr val="5FB846"/>
                </a:solidFill>
              </a:rPr>
              <a:t>Prerequisites</a:t>
            </a:r>
          </a:p>
          <a:p>
            <a:pPr>
              <a:spcBef>
                <a:spcPts val="0"/>
              </a:spcBef>
            </a:pPr>
            <a:r>
              <a:rPr lang="en-AU" sz="1600" dirty="0"/>
              <a:t>HSC courses you have to have studied before a </a:t>
            </a:r>
            <a:r>
              <a:rPr lang="en-AU" sz="1600" dirty="0" err="1"/>
              <a:t>uni</a:t>
            </a:r>
            <a:r>
              <a:rPr lang="en-AU" sz="1600" dirty="0"/>
              <a:t> will offer you a place in the course.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800" b="1" dirty="0">
                <a:solidFill>
                  <a:srgbClr val="5FB846"/>
                </a:solidFill>
              </a:rPr>
              <a:t>Assumed knowledge</a:t>
            </a:r>
          </a:p>
          <a:p>
            <a:pPr>
              <a:spcBef>
                <a:spcPts val="0"/>
              </a:spcBef>
            </a:pPr>
            <a:r>
              <a:rPr lang="en-AU" sz="1600" dirty="0"/>
              <a:t>HSC courses the </a:t>
            </a:r>
            <a:r>
              <a:rPr lang="en-AU" sz="1600" dirty="0" err="1"/>
              <a:t>uni</a:t>
            </a:r>
            <a:r>
              <a:rPr lang="en-AU" sz="1600" dirty="0"/>
              <a:t> assumes you have studied before you start the </a:t>
            </a:r>
            <a:r>
              <a:rPr lang="en-AU" sz="1600" dirty="0" err="1"/>
              <a:t>uni</a:t>
            </a:r>
            <a:r>
              <a:rPr lang="en-AU" sz="1600" dirty="0"/>
              <a:t> course.</a:t>
            </a:r>
          </a:p>
          <a:p>
            <a:pPr>
              <a:spcBef>
                <a:spcPts val="0"/>
              </a:spcBef>
            </a:pPr>
            <a:r>
              <a:rPr lang="en-AU" sz="1600" dirty="0"/>
              <a:t>Not a requirement for entry, but without the assumed knowledge you may have difficulties coping with your studies.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AU" sz="1800" b="1" dirty="0">
                <a:solidFill>
                  <a:srgbClr val="5FB846"/>
                </a:solidFill>
              </a:rPr>
              <a:t>Recommended studies</a:t>
            </a:r>
          </a:p>
          <a:p>
            <a:pPr>
              <a:spcBef>
                <a:spcPts val="0"/>
              </a:spcBef>
            </a:pPr>
            <a:r>
              <a:rPr lang="en-AU" sz="1600" dirty="0"/>
              <a:t>HSC courses the </a:t>
            </a:r>
            <a:r>
              <a:rPr lang="en-AU" sz="1600" dirty="0" err="1"/>
              <a:t>uni</a:t>
            </a:r>
            <a:r>
              <a:rPr lang="en-AU" sz="1600" dirty="0"/>
              <a:t> suggests will prepare you for core first-year </a:t>
            </a:r>
            <a:r>
              <a:rPr lang="en-AU" sz="1600" dirty="0" err="1"/>
              <a:t>uni</a:t>
            </a:r>
            <a:r>
              <a:rPr lang="en-AU" sz="1600" dirty="0"/>
              <a:t> courses.</a:t>
            </a:r>
          </a:p>
          <a:p>
            <a:pPr>
              <a:spcBef>
                <a:spcPts val="0"/>
              </a:spcBef>
            </a:pPr>
            <a:r>
              <a:rPr lang="en-AU" sz="1600" dirty="0"/>
              <a:t>Not a requirement for entry.</a:t>
            </a:r>
          </a:p>
        </p:txBody>
      </p:sp>
    </p:spTree>
    <p:extLst>
      <p:ext uri="{BB962C8B-B14F-4D97-AF65-F5344CB8AC3E}">
        <p14:creationId xmlns:p14="http://schemas.microsoft.com/office/powerpoint/2010/main" val="428567121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PLAN B?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3529" y="1203598"/>
            <a:ext cx="8487096" cy="326231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AU" sz="2000" b="1" dirty="0"/>
              <a:t>If you are set on university then you will need: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an ATAR.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check for course prerequisites and assumed knowledge.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be interested in and prepared to study hard in the courses you’ve chosen.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research the </a:t>
            </a:r>
            <a:r>
              <a:rPr lang="en-AU" sz="2000" dirty="0" err="1"/>
              <a:t>uni</a:t>
            </a:r>
            <a:r>
              <a:rPr lang="en-AU" sz="2000" dirty="0"/>
              <a:t> courses of interest and the institutions offering the course.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research other courses and pathways into </a:t>
            </a:r>
            <a:r>
              <a:rPr lang="en-AU" sz="2000" dirty="0" err="1"/>
              <a:t>uni</a:t>
            </a:r>
            <a:r>
              <a:rPr lang="en-AU" sz="2000" dirty="0"/>
              <a:t> - your backup plan.</a:t>
            </a:r>
          </a:p>
          <a:p>
            <a:pPr>
              <a:spcBef>
                <a:spcPts val="600"/>
              </a:spcBef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2743566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WHAT IS UAC?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UAC processes applications for:</a:t>
            </a:r>
          </a:p>
          <a:p>
            <a:pPr lvl="1"/>
            <a:r>
              <a:rPr lang="en-AU" dirty="0"/>
              <a:t>University Entry</a:t>
            </a:r>
          </a:p>
          <a:p>
            <a:pPr lvl="1"/>
            <a:r>
              <a:rPr lang="en-AU" dirty="0"/>
              <a:t>College Entry</a:t>
            </a:r>
          </a:p>
          <a:p>
            <a:pPr lvl="1"/>
            <a:r>
              <a:rPr lang="en-AU" dirty="0"/>
              <a:t>Schools Recommendation Scheme (SRS)</a:t>
            </a:r>
          </a:p>
          <a:p>
            <a:pPr lvl="1"/>
            <a:r>
              <a:rPr lang="en-AU" dirty="0"/>
              <a:t>Educational Access Schemes (EAS)</a:t>
            </a:r>
          </a:p>
          <a:p>
            <a:pPr lvl="1"/>
            <a:r>
              <a:rPr lang="en-AU" dirty="0"/>
              <a:t>Equity Scholarships (ES)	</a:t>
            </a:r>
          </a:p>
          <a:p>
            <a:pPr lvl="2"/>
            <a:endParaRPr lang="en-AU" dirty="0"/>
          </a:p>
          <a:p>
            <a:r>
              <a:rPr lang="en-AU" dirty="0"/>
              <a:t>Calculates the ATAR for NSW HSC students.</a:t>
            </a:r>
          </a:p>
        </p:txBody>
      </p:sp>
    </p:spTree>
    <p:extLst>
      <p:ext uri="{BB962C8B-B14F-4D97-AF65-F5344CB8AC3E}">
        <p14:creationId xmlns:p14="http://schemas.microsoft.com/office/powerpoint/2010/main" val="262673146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000" b="1" dirty="0"/>
              <a:t>What if I haven’t chosen the right subjects for the course I decide to apply for?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You can still get an offer to most institutions.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Institutions list any course prerequisites in the Year 10 booklet.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You may need to catch up on background knowledge through: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bridging courses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extra subjects within the course structure.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Remember, you must be ATAR eligible regardless of the HSC courses you choose.</a:t>
            </a:r>
          </a:p>
          <a:p>
            <a:pPr lvl="0">
              <a:spcBef>
                <a:spcPts val="6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595521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What if I don’t get a high enough ATAR for entry into university?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AU" sz="2000" dirty="0"/>
              <a:t>There are many pathways to where you want to be: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AU" sz="2000" b="1" dirty="0">
                <a:solidFill>
                  <a:srgbClr val="5FB846"/>
                </a:solidFill>
              </a:rPr>
              <a:t>YOUR PLAN B</a:t>
            </a:r>
          </a:p>
          <a:p>
            <a:pPr lvl="0">
              <a:spcBef>
                <a:spcPts val="0"/>
              </a:spcBef>
            </a:pPr>
            <a:r>
              <a:rPr lang="en-AU" sz="2000" dirty="0"/>
              <a:t>preparation courses at </a:t>
            </a:r>
            <a:r>
              <a:rPr lang="en-AU" sz="2000" dirty="0" err="1"/>
              <a:t>uni</a:t>
            </a:r>
            <a:endParaRPr lang="en-AU" sz="2000" dirty="0"/>
          </a:p>
          <a:p>
            <a:pPr lvl="0">
              <a:spcBef>
                <a:spcPts val="0"/>
              </a:spcBef>
            </a:pPr>
            <a:r>
              <a:rPr lang="en-AU" sz="2000" dirty="0"/>
              <a:t>TAFE (TPC, Cert IV or Diploma)</a:t>
            </a:r>
          </a:p>
          <a:p>
            <a:pPr lvl="0">
              <a:spcBef>
                <a:spcPts val="0"/>
              </a:spcBef>
            </a:pPr>
            <a:r>
              <a:rPr lang="en-AU" sz="2000" dirty="0" err="1"/>
              <a:t>uni</a:t>
            </a:r>
            <a:r>
              <a:rPr lang="en-AU" sz="2000" dirty="0"/>
              <a:t> colleges</a:t>
            </a:r>
          </a:p>
          <a:p>
            <a:pPr lvl="0">
              <a:spcBef>
                <a:spcPts val="0"/>
              </a:spcBef>
            </a:pPr>
            <a:r>
              <a:rPr lang="en-AU" sz="2000" dirty="0"/>
              <a:t>private colleges.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4693264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08304" y="4587974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269292"/>
            <a:ext cx="8426792" cy="460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 bwMode="auto">
          <a:xfrm>
            <a:off x="0" y="652895"/>
            <a:ext cx="2123728" cy="432000"/>
          </a:xfrm>
          <a:prstGeom prst="rect">
            <a:avLst/>
          </a:prstGeom>
          <a:solidFill>
            <a:srgbClr val="5FB8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chemeClr val="bg2"/>
              </a:buClr>
              <a:defRPr/>
            </a:pPr>
            <a:r>
              <a:rPr lang="en-US" sz="2400" b="1" dirty="0">
                <a:solidFill>
                  <a:schemeClr val="bg1"/>
                </a:solidFill>
              </a:rPr>
              <a:t>  Remember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1232015"/>
            <a:ext cx="3851919" cy="432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marL="179388"/>
            <a:r>
              <a:rPr lang="en-US" b="1" dirty="0">
                <a:solidFill>
                  <a:schemeClr val="bg1"/>
                </a:solidFill>
              </a:rPr>
              <a:t>The ATAR is a rank not a mark.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1811135"/>
            <a:ext cx="5076056" cy="432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marL="179388" eaLnBrk="1" hangingPunct="1"/>
            <a:r>
              <a:rPr lang="en-US" b="1" dirty="0">
                <a:solidFill>
                  <a:schemeClr val="bg1"/>
                </a:solidFill>
              </a:rPr>
              <a:t>Choose courses you like and are good at.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0" y="2390255"/>
            <a:ext cx="3203848" cy="432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marL="179388" eaLnBrk="1" hangingPunct="1"/>
            <a:r>
              <a:rPr lang="en-US" b="1" dirty="0">
                <a:solidFill>
                  <a:schemeClr val="bg1"/>
                </a:solidFill>
              </a:rPr>
              <a:t>Explore all your options.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3003798"/>
            <a:ext cx="1763687" cy="432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marL="179388" eaLnBrk="1" hangingPunct="1"/>
            <a:r>
              <a:rPr lang="en-US" b="1" dirty="0">
                <a:solidFill>
                  <a:schemeClr val="bg1"/>
                </a:solidFill>
              </a:rPr>
              <a:t>Study hard.</a:t>
            </a:r>
          </a:p>
        </p:txBody>
      </p:sp>
    </p:spTree>
    <p:extLst>
      <p:ext uri="{BB962C8B-B14F-4D97-AF65-F5344CB8AC3E}">
        <p14:creationId xmlns:p14="http://schemas.microsoft.com/office/powerpoint/2010/main" val="276584659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55970020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ATAR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0926" y="2688101"/>
            <a:ext cx="7793482" cy="97210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60000" indent="-36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20000" indent="-36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4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altLang="en-US" dirty="0">
              <a:solidFill>
                <a:srgbClr val="FFFFFF"/>
              </a:solidFill>
              <a:effectLst>
                <a:outerShdw blurRad="4572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58524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HSC </a:t>
            </a:r>
            <a:r>
              <a:rPr lang="en-AU" altLang="en-US" dirty="0" err="1"/>
              <a:t>vs</a:t>
            </a:r>
            <a:r>
              <a:rPr lang="en-AU" altLang="en-US" dirty="0"/>
              <a:t> ATAR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AU" b="1" dirty="0"/>
              <a:t>Performance</a:t>
            </a:r>
            <a:r>
              <a:rPr lang="en-AU" dirty="0"/>
              <a:t> </a:t>
            </a:r>
            <a:r>
              <a:rPr lang="en-AU" dirty="0" err="1"/>
              <a:t>vs</a:t>
            </a:r>
            <a:r>
              <a:rPr lang="en-AU" dirty="0"/>
              <a:t> </a:t>
            </a:r>
            <a:r>
              <a:rPr lang="en-AU" b="1" dirty="0"/>
              <a:t>Position</a:t>
            </a:r>
            <a:r>
              <a:rPr lang="en-AU" dirty="0"/>
              <a:t>.</a:t>
            </a:r>
          </a:p>
          <a:p>
            <a:pPr>
              <a:lnSpc>
                <a:spcPct val="110000"/>
              </a:lnSpc>
            </a:pPr>
            <a:r>
              <a:rPr lang="en-AU" dirty="0"/>
              <a:t>HSC marks are about a student’s </a:t>
            </a:r>
            <a:r>
              <a:rPr lang="en-AU" b="1" dirty="0"/>
              <a:t>performance</a:t>
            </a:r>
            <a:r>
              <a:rPr lang="en-AU" dirty="0"/>
              <a:t> against the standards.</a:t>
            </a:r>
          </a:p>
          <a:p>
            <a:pPr>
              <a:lnSpc>
                <a:spcPct val="110000"/>
              </a:lnSpc>
            </a:pPr>
            <a:r>
              <a:rPr lang="en-AU" dirty="0"/>
              <a:t>ATAR is about a student’s </a:t>
            </a:r>
            <a:r>
              <a:rPr lang="en-AU" b="1" dirty="0"/>
              <a:t>position</a:t>
            </a:r>
            <a:r>
              <a:rPr lang="en-AU" dirty="0"/>
              <a:t> against all other students </a:t>
            </a:r>
            <a:br>
              <a:rPr lang="en-AU" dirty="0"/>
            </a:br>
            <a:r>
              <a:rPr lang="en-AU" dirty="0"/>
              <a:t>in NSW.</a:t>
            </a:r>
          </a:p>
          <a:p>
            <a:pPr>
              <a:lnSpc>
                <a:spcPct val="110000"/>
              </a:lnSpc>
            </a:pPr>
            <a:r>
              <a:rPr lang="en-AU" dirty="0"/>
              <a:t>Good performance does not guarantee a high position.</a:t>
            </a:r>
          </a:p>
          <a:p>
            <a:pPr>
              <a:lnSpc>
                <a:spcPct val="110000"/>
              </a:lnSpc>
            </a:pPr>
            <a:r>
              <a:rPr lang="en-AU" dirty="0"/>
              <a:t>The only thing a student can control is their performance.</a:t>
            </a:r>
          </a:p>
        </p:txBody>
      </p:sp>
    </p:spTree>
    <p:extLst>
      <p:ext uri="{BB962C8B-B14F-4D97-AF65-F5344CB8AC3E}">
        <p14:creationId xmlns:p14="http://schemas.microsoft.com/office/powerpoint/2010/main" val="149687475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WHAT IS THE ATAR?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</a:t>
            </a:r>
            <a:r>
              <a:rPr lang="en-AU" b="1" dirty="0"/>
              <a:t>Australian Tertiary Admission Rank </a:t>
            </a:r>
            <a:r>
              <a:rPr lang="en-AU" dirty="0"/>
              <a:t>(ATAR) is…</a:t>
            </a:r>
          </a:p>
          <a:p>
            <a:r>
              <a:rPr lang="en-AU" sz="2000" dirty="0"/>
              <a:t>A numerical measure of a student’s overall academic achievement in the HSC in relation to that of other students.</a:t>
            </a:r>
          </a:p>
          <a:p>
            <a:r>
              <a:rPr lang="en-AU" sz="2000" dirty="0"/>
              <a:t>A number between 0.00 and 99.95 (only ATARs above 30.00 are reported).</a:t>
            </a:r>
          </a:p>
          <a:p>
            <a:r>
              <a:rPr lang="en-AU" sz="2000" dirty="0"/>
              <a:t>Intended for use by universities to rank and select school leavers for admission to university.</a:t>
            </a:r>
          </a:p>
        </p:txBody>
      </p:sp>
    </p:spTree>
    <p:extLst>
      <p:ext uri="{BB962C8B-B14F-4D97-AF65-F5344CB8AC3E}">
        <p14:creationId xmlns:p14="http://schemas.microsoft.com/office/powerpoint/2010/main" val="273334525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ATAR FACTS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275606"/>
            <a:ext cx="5616623" cy="326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altLang="en-US" sz="2000" b="1" dirty="0"/>
              <a:t>Your ATAR:</a:t>
            </a:r>
          </a:p>
          <a:p>
            <a:pPr>
              <a:spcBef>
                <a:spcPts val="600"/>
              </a:spcBef>
            </a:pPr>
            <a:r>
              <a:rPr lang="en-AU" sz="1800" dirty="0"/>
              <a:t>Allows you to be compared with other students who have completed different combinations of </a:t>
            </a:r>
            <a:br>
              <a:rPr lang="en-AU" sz="1800" dirty="0"/>
            </a:br>
            <a:r>
              <a:rPr lang="en-AU" sz="1800" dirty="0"/>
              <a:t>HSC courses.</a:t>
            </a:r>
          </a:p>
          <a:p>
            <a:pPr>
              <a:spcBef>
                <a:spcPts val="600"/>
              </a:spcBef>
            </a:pPr>
            <a:r>
              <a:rPr lang="en-AU" sz="1800" dirty="0"/>
              <a:t>Shows your </a:t>
            </a:r>
            <a:r>
              <a:rPr lang="en-AU" sz="1800" b="1" dirty="0">
                <a:solidFill>
                  <a:srgbClr val="92D050"/>
                </a:solidFill>
              </a:rPr>
              <a:t>position</a:t>
            </a:r>
            <a:r>
              <a:rPr lang="en-AU" sz="1800" dirty="0"/>
              <a:t>, or where you are ranked, among all other HSC students.</a:t>
            </a:r>
          </a:p>
          <a:p>
            <a:pPr>
              <a:spcBef>
                <a:spcPts val="600"/>
              </a:spcBef>
            </a:pPr>
            <a:r>
              <a:rPr lang="en-AU" sz="1800" dirty="0"/>
              <a:t>is a </a:t>
            </a:r>
            <a:r>
              <a:rPr lang="en-AU" sz="1800" b="1" dirty="0">
                <a:solidFill>
                  <a:srgbClr val="92D050"/>
                </a:solidFill>
              </a:rPr>
              <a:t>rank</a:t>
            </a:r>
            <a:r>
              <a:rPr lang="en-AU" sz="1800" dirty="0"/>
              <a:t>, not a mark</a:t>
            </a:r>
          </a:p>
          <a:p>
            <a:pPr>
              <a:spcBef>
                <a:spcPts val="600"/>
              </a:spcBef>
            </a:pPr>
            <a:r>
              <a:rPr lang="en-AU" sz="1800" dirty="0"/>
              <a:t>It’s all about POSITION</a:t>
            </a:r>
          </a:p>
          <a:p>
            <a:pPr>
              <a:spcBef>
                <a:spcPts val="600"/>
              </a:spcBef>
            </a:pPr>
            <a:r>
              <a:rPr lang="en-AU" sz="1800" dirty="0"/>
              <a:t>Is provided by UAC.</a:t>
            </a:r>
            <a:endParaRPr lang="en-AU" altLang="en-US" sz="1200" dirty="0"/>
          </a:p>
          <a:p>
            <a:pPr lvl="1"/>
            <a:endParaRPr lang="en-A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94" y="1926332"/>
            <a:ext cx="2553394" cy="1864497"/>
          </a:xfrm>
        </p:spPr>
      </p:pic>
      <p:sp>
        <p:nvSpPr>
          <p:cNvPr id="11" name="TextBox 10"/>
          <p:cNvSpPr txBox="1"/>
          <p:nvPr/>
        </p:nvSpPr>
        <p:spPr>
          <a:xfrm>
            <a:off x="6634734" y="3758031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/>
              <a:t>Like your </a:t>
            </a:r>
            <a:r>
              <a:rPr lang="en-AU" sz="1600" b="1" dirty="0">
                <a:solidFill>
                  <a:srgbClr val="92D050"/>
                </a:solidFill>
              </a:rPr>
              <a:t>position </a:t>
            </a:r>
          </a:p>
          <a:p>
            <a:pPr algn="ctr"/>
            <a:r>
              <a:rPr lang="en-AU" sz="1600" dirty="0"/>
              <a:t> in a race</a:t>
            </a:r>
            <a:endParaRPr lang="en-AU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1514603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ATAR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370013"/>
            <a:ext cx="5904655" cy="32623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To get an </a:t>
            </a:r>
            <a:r>
              <a:rPr lang="en-US" b="1" dirty="0">
                <a:solidFill>
                  <a:srgbClr val="92D050"/>
                </a:solidFill>
              </a:rPr>
              <a:t>ATAR </a:t>
            </a:r>
            <a:r>
              <a:rPr lang="en-US" dirty="0"/>
              <a:t>you need at least </a:t>
            </a:r>
            <a:r>
              <a:rPr lang="en-US" b="1" dirty="0">
                <a:solidFill>
                  <a:srgbClr val="92D050"/>
                </a:solidFill>
              </a:rPr>
              <a:t>10 units </a:t>
            </a:r>
            <a:r>
              <a:rPr lang="en-US" dirty="0"/>
              <a:t>of Board Developed courses – these are HSC courses that are examined by the NSW Education Standards Authority (NESA). </a:t>
            </a:r>
          </a:p>
          <a:p>
            <a:pPr>
              <a:lnSpc>
                <a:spcPct val="110000"/>
              </a:lnSpc>
            </a:pPr>
            <a:r>
              <a:rPr lang="en-US" dirty="0"/>
              <a:t>Your teachers will tell you which courses will count.</a:t>
            </a:r>
          </a:p>
          <a:p>
            <a:pPr>
              <a:lnSpc>
                <a:spcPct val="110000"/>
              </a:lnSpc>
            </a:pPr>
            <a:r>
              <a:rPr lang="en-US" dirty="0"/>
              <a:t>Your ATAR is based on your best two units of English and the best eight units from your remaining courses.</a:t>
            </a:r>
          </a:p>
          <a:p>
            <a:pPr>
              <a:lnSpc>
                <a:spcPct val="110000"/>
              </a:lnSpc>
            </a:pP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6516216" y="1363663"/>
            <a:ext cx="2088231" cy="2729780"/>
            <a:chOff x="6735230" y="1363663"/>
            <a:chExt cx="2088231" cy="27297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230" y="1363663"/>
              <a:ext cx="2088231" cy="2729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380312" y="1851670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/>
                <a:t>English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80312" y="2192972"/>
              <a:ext cx="848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/>
                <a:t>Math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80312" y="2499742"/>
              <a:ext cx="1102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/>
                <a:t>Science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80312" y="278777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/>
                <a:t>History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48713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ATAR AND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Different HSC courses have very different groups of students studying them.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To create an even playing field, raw HSC marks need to be adjusted before they can be used to calculate an ATAR.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This adjustment is called scaling.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UAC doesn’t scale courses we scale students’ academic abilities.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That’s why some courses have higher scaled means than others.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Scaling calculates what your mark and your position would be if all courses were studied by all students.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In other words scaling is placing everyone in order in all courses.</a:t>
            </a:r>
            <a:endParaRPr lang="en-AU" sz="1800" dirty="0"/>
          </a:p>
          <a:p>
            <a:pPr>
              <a:spcBef>
                <a:spcPts val="600"/>
              </a:spcBef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76491648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ATAR – WHY SCALING?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2900" b="1" dirty="0"/>
              <a:t>The first step in calculating the ATAR is scaling.</a:t>
            </a:r>
            <a:endParaRPr lang="en-AU" b="1" dirty="0"/>
          </a:p>
          <a:p>
            <a:pPr marL="0" indent="0">
              <a:lnSpc>
                <a:spcPct val="120000"/>
              </a:lnSpc>
              <a:buNone/>
            </a:pPr>
            <a:r>
              <a:rPr lang="en-AU" b="1" dirty="0"/>
              <a:t>Why do we scale?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So that no student is neither advantaged or disadvantaged because of their subject choice.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To compare fairly all the different courses and combinations of courses.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b="1" dirty="0"/>
              <a:t>Remember, a student’s position in a course depends on: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How well the student does in that course,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The strength of the competition in that course.</a:t>
            </a:r>
          </a:p>
        </p:txBody>
      </p:sp>
    </p:spTree>
    <p:extLst>
      <p:ext uri="{BB962C8B-B14F-4D97-AF65-F5344CB8AC3E}">
        <p14:creationId xmlns:p14="http://schemas.microsoft.com/office/powerpoint/2010/main" val="242418066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Custom Design">
  <a:themeElements>
    <a:clrScheme name="UAC Colours">
      <a:dk1>
        <a:sysClr val="windowText" lastClr="000000"/>
      </a:dk1>
      <a:lt1>
        <a:sysClr val="window" lastClr="FFFFFF"/>
      </a:lt1>
      <a:dk2>
        <a:srgbClr val="1E2245"/>
      </a:dk2>
      <a:lt2>
        <a:srgbClr val="E7E6E6"/>
      </a:lt2>
      <a:accent1>
        <a:srgbClr val="5FB846"/>
      </a:accent1>
      <a:accent2>
        <a:srgbClr val="384049"/>
      </a:accent2>
      <a:accent3>
        <a:srgbClr val="868A90"/>
      </a:accent3>
      <a:accent4>
        <a:srgbClr val="49BBBD"/>
      </a:accent4>
      <a:accent5>
        <a:srgbClr val="1C75BC"/>
      </a:accent5>
      <a:accent6>
        <a:srgbClr val="A64995"/>
      </a:accent6>
      <a:hlink>
        <a:srgbClr val="FF9933"/>
      </a:hlink>
      <a:folHlink>
        <a:srgbClr val="FBC2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10837</TotalTime>
  <Words>1224</Words>
  <Application>Microsoft Office PowerPoint</Application>
  <PresentationFormat>On-screen Show (16:9)</PresentationFormat>
  <Paragraphs>189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Custom Design</vt:lpstr>
      <vt:lpstr>THE ATAR AND</vt:lpstr>
      <vt:lpstr>WHAT IS UAC?</vt:lpstr>
      <vt:lpstr>The ATAR</vt:lpstr>
      <vt:lpstr>HSC vs ATAR</vt:lpstr>
      <vt:lpstr>WHAT IS THE ATAR?</vt:lpstr>
      <vt:lpstr>ATAR FACTS</vt:lpstr>
      <vt:lpstr>ATAR ELIGIBILITY</vt:lpstr>
      <vt:lpstr>THE ATAR AND SCALING</vt:lpstr>
      <vt:lpstr>ATAR – WHY SCALING?</vt:lpstr>
      <vt:lpstr>SCALING</vt:lpstr>
      <vt:lpstr>MEET FRED &amp; LAURA</vt:lpstr>
      <vt:lpstr>FACTS ABOUT THE ATAR</vt:lpstr>
      <vt:lpstr>PowerPoint Presentation</vt:lpstr>
      <vt:lpstr>PowerPoint Presentation</vt:lpstr>
      <vt:lpstr>INSPIRATION</vt:lpstr>
      <vt:lpstr>CHOOSING HSC COURSES</vt:lpstr>
      <vt:lpstr>WHAT NEXT</vt:lpstr>
      <vt:lpstr>TERTIARY STUDY AND SUBJECT SELECTION</vt:lpstr>
      <vt:lpstr>WHAT IS YOUR PLAN B?</vt:lpstr>
      <vt:lpstr>QUESTION</vt:lpstr>
      <vt:lpstr>QUESTION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Butler</dc:creator>
  <cp:lastModifiedBy>Juliana Dignam</cp:lastModifiedBy>
  <cp:revision>169</cp:revision>
  <cp:lastPrinted>2015-08-10T06:07:29Z</cp:lastPrinted>
  <dcterms:created xsi:type="dcterms:W3CDTF">2015-08-10T01:48:28Z</dcterms:created>
  <dcterms:modified xsi:type="dcterms:W3CDTF">2018-05-06T23:32:17Z</dcterms:modified>
</cp:coreProperties>
</file>