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88" r:id="rId2"/>
    <p:sldId id="299" r:id="rId3"/>
    <p:sldId id="260" r:id="rId4"/>
    <p:sldId id="262" r:id="rId5"/>
    <p:sldId id="291" r:id="rId6"/>
    <p:sldId id="290" r:id="rId7"/>
    <p:sldId id="292" r:id="rId8"/>
    <p:sldId id="264" r:id="rId9"/>
    <p:sldId id="265"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2" r:id="rId24"/>
    <p:sldId id="283" r:id="rId25"/>
    <p:sldId id="287" r:id="rId26"/>
    <p:sldId id="298" r:id="rId27"/>
    <p:sldId id="293" r:id="rId28"/>
    <p:sldId id="294" r:id="rId29"/>
    <p:sldId id="295" r:id="rId30"/>
    <p:sldId id="296"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5" autoAdjust="0"/>
    <p:restoredTop sz="64142" autoAdjust="0"/>
  </p:normalViewPr>
  <p:slideViewPr>
    <p:cSldViewPr>
      <p:cViewPr varScale="1">
        <p:scale>
          <a:sx n="31" d="100"/>
          <a:sy n="31" d="100"/>
        </p:scale>
        <p:origin x="1488"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3" d="100"/>
          <a:sy n="73" d="100"/>
        </p:scale>
        <p:origin x="-2214"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FE658EC9-930C-47C0-9E37-4B2677CC2AD5}" type="datetimeFigureOut">
              <a:rPr lang="en-US"/>
              <a:pPr>
                <a:defRPr/>
              </a:pPr>
              <a:t>10/26/2017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2B4343CC-9A72-49B0-9A9C-27D4C1777FDC}" type="slidenum">
              <a:rPr lang="en-US"/>
              <a:pPr>
                <a:defRPr/>
              </a:pPr>
              <a:t>‹#›</a:t>
            </a:fld>
            <a:endParaRPr lang="en-US"/>
          </a:p>
        </p:txBody>
      </p:sp>
    </p:spTree>
    <p:extLst>
      <p:ext uri="{BB962C8B-B14F-4D97-AF65-F5344CB8AC3E}">
        <p14:creationId xmlns:p14="http://schemas.microsoft.com/office/powerpoint/2010/main" val="4140939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522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E955408-0B55-46ED-8E07-58E3194A6142}" type="slidenum">
              <a:rPr lang="en-US" smtClean="0"/>
              <a:pPr fontAlgn="base">
                <a:spcBef>
                  <a:spcPct val="0"/>
                </a:spcBef>
                <a:spcAft>
                  <a:spcPct val="0"/>
                </a:spcAft>
                <a:defRPr/>
              </a:pPr>
              <a:t>1</a:t>
            </a:fld>
            <a:endParaRPr lang="en-US" smtClean="0"/>
          </a:p>
        </p:txBody>
      </p:sp>
    </p:spTree>
    <p:extLst>
      <p:ext uri="{BB962C8B-B14F-4D97-AF65-F5344CB8AC3E}">
        <p14:creationId xmlns:p14="http://schemas.microsoft.com/office/powerpoint/2010/main" val="9135919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6CE3F2-9504-40FD-B747-1E40D6ED809C}" type="slidenum">
              <a:rPr lang="en-US" smtClean="0"/>
              <a:pPr fontAlgn="base">
                <a:spcBef>
                  <a:spcPct val="0"/>
                </a:spcBef>
                <a:spcAft>
                  <a:spcPct val="0"/>
                </a:spcAft>
                <a:defRPr/>
              </a:pPr>
              <a:t>11</a:t>
            </a:fld>
            <a:endParaRPr lang="en-US" smtClean="0"/>
          </a:p>
        </p:txBody>
      </p:sp>
      <p:sp>
        <p:nvSpPr>
          <p:cNvPr id="440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fld id="{54C0ADB9-506B-4084-80F4-C0EDDCA9A5BA}" type="slidenum">
              <a:rPr lang="en-US" smtClean="0"/>
              <a:pPr eaLnBrk="1" hangingPunct="1">
                <a:spcBef>
                  <a:spcPct val="0"/>
                </a:spcBef>
              </a:pPr>
              <a:t>11</a:t>
            </a:fld>
            <a:r>
              <a:rPr lang="en-US" smtClean="0"/>
              <a:t> </a:t>
            </a:r>
          </a:p>
        </p:txBody>
      </p:sp>
    </p:spTree>
    <p:extLst>
      <p:ext uri="{BB962C8B-B14F-4D97-AF65-F5344CB8AC3E}">
        <p14:creationId xmlns:p14="http://schemas.microsoft.com/office/powerpoint/2010/main" val="18981681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ED0DF50-5398-47CA-9988-DE212FE91BDF}" type="slidenum">
              <a:rPr lang="en-US" smtClean="0"/>
              <a:pPr fontAlgn="base">
                <a:spcBef>
                  <a:spcPct val="0"/>
                </a:spcBef>
                <a:spcAft>
                  <a:spcPct val="0"/>
                </a:spcAft>
                <a:defRPr/>
              </a:pPr>
              <a:t>12</a:t>
            </a:fld>
            <a:endParaRPr lang="en-US" smtClean="0"/>
          </a:p>
        </p:txBody>
      </p:sp>
      <p:sp>
        <p:nvSpPr>
          <p:cNvPr id="450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6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fld id="{BC8D707D-8979-492E-86BB-5BC126B619B5}" type="slidenum">
              <a:rPr lang="en-US" smtClean="0"/>
              <a:pPr eaLnBrk="1" hangingPunct="1">
                <a:spcBef>
                  <a:spcPct val="0"/>
                </a:spcBef>
              </a:pPr>
              <a:t>12</a:t>
            </a:fld>
            <a:r>
              <a:rPr lang="en-US" smtClean="0"/>
              <a:t> </a:t>
            </a:r>
          </a:p>
        </p:txBody>
      </p:sp>
    </p:spTree>
    <p:extLst>
      <p:ext uri="{BB962C8B-B14F-4D97-AF65-F5344CB8AC3E}">
        <p14:creationId xmlns:p14="http://schemas.microsoft.com/office/powerpoint/2010/main" val="11286917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EABA82C4-44A5-45E6-BC32-8D03B4EB7735}" type="slidenum">
              <a:rPr lang="en-US" smtClean="0"/>
              <a:pPr>
                <a:defRPr/>
              </a:pPr>
              <a:t>13</a:t>
            </a:fld>
            <a:endParaRPr lang="en-US"/>
          </a:p>
        </p:txBody>
      </p:sp>
    </p:spTree>
    <p:extLst>
      <p:ext uri="{BB962C8B-B14F-4D97-AF65-F5344CB8AC3E}">
        <p14:creationId xmlns:p14="http://schemas.microsoft.com/office/powerpoint/2010/main" val="21018257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98F3BFC-F26F-4AF7-B5A4-ACF4AF64F303}" type="slidenum">
              <a:rPr lang="en-US" smtClean="0"/>
              <a:pPr fontAlgn="base">
                <a:spcBef>
                  <a:spcPct val="0"/>
                </a:spcBef>
                <a:spcAft>
                  <a:spcPct val="0"/>
                </a:spcAft>
                <a:defRPr/>
              </a:pPr>
              <a:t>14</a:t>
            </a:fld>
            <a:endParaRPr lang="en-US" smtClean="0"/>
          </a:p>
        </p:txBody>
      </p:sp>
      <p:sp>
        <p:nvSpPr>
          <p:cNvPr id="471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fld id="{5B082940-3211-4B65-B423-7FA1C69A687F}" type="slidenum">
              <a:rPr lang="en-US" smtClean="0"/>
              <a:pPr eaLnBrk="1" hangingPunct="1">
                <a:spcBef>
                  <a:spcPct val="0"/>
                </a:spcBef>
              </a:pPr>
              <a:t>14</a:t>
            </a:fld>
            <a:r>
              <a:rPr lang="en-US" smtClean="0"/>
              <a:t> </a:t>
            </a:r>
          </a:p>
        </p:txBody>
      </p:sp>
    </p:spTree>
    <p:extLst>
      <p:ext uri="{BB962C8B-B14F-4D97-AF65-F5344CB8AC3E}">
        <p14:creationId xmlns:p14="http://schemas.microsoft.com/office/powerpoint/2010/main" val="41983366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DFA43D96-2E7D-4863-B41F-448CF4215561}" type="slidenum">
              <a:rPr lang="en-US" smtClean="0"/>
              <a:pPr>
                <a:defRPr/>
              </a:pPr>
              <a:t>15</a:t>
            </a:fld>
            <a:endParaRPr lang="en-US"/>
          </a:p>
        </p:txBody>
      </p:sp>
    </p:spTree>
    <p:extLst>
      <p:ext uri="{BB962C8B-B14F-4D97-AF65-F5344CB8AC3E}">
        <p14:creationId xmlns:p14="http://schemas.microsoft.com/office/powerpoint/2010/main" val="8592237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C61E1378-60CA-4760-B15C-68F79709A2FB}" type="slidenum">
              <a:rPr lang="en-US" smtClean="0"/>
              <a:pPr>
                <a:defRPr/>
              </a:pPr>
              <a:t>16</a:t>
            </a:fld>
            <a:endParaRPr lang="en-US"/>
          </a:p>
        </p:txBody>
      </p:sp>
    </p:spTree>
    <p:extLst>
      <p:ext uri="{BB962C8B-B14F-4D97-AF65-F5344CB8AC3E}">
        <p14:creationId xmlns:p14="http://schemas.microsoft.com/office/powerpoint/2010/main" val="3484973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DDBA2384-937A-40F9-B830-D941423869DA}" type="slidenum">
              <a:rPr lang="en-US" smtClean="0"/>
              <a:pPr>
                <a:defRPr/>
              </a:pPr>
              <a:t>17</a:t>
            </a:fld>
            <a:endParaRPr lang="en-US"/>
          </a:p>
        </p:txBody>
      </p:sp>
    </p:spTree>
    <p:extLst>
      <p:ext uri="{BB962C8B-B14F-4D97-AF65-F5344CB8AC3E}">
        <p14:creationId xmlns:p14="http://schemas.microsoft.com/office/powerpoint/2010/main" val="36517586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B19A3F12-BBEE-45F7-B7B2-158D0B4D42E0}" type="slidenum">
              <a:rPr lang="en-US" smtClean="0"/>
              <a:pPr>
                <a:defRPr/>
              </a:pPr>
              <a:t>18</a:t>
            </a:fld>
            <a:endParaRPr lang="en-US"/>
          </a:p>
        </p:txBody>
      </p:sp>
    </p:spTree>
    <p:extLst>
      <p:ext uri="{BB962C8B-B14F-4D97-AF65-F5344CB8AC3E}">
        <p14:creationId xmlns:p14="http://schemas.microsoft.com/office/powerpoint/2010/main" val="18485497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7DF1270-E6DD-417F-A032-0DCAF49059A1}" type="slidenum">
              <a:rPr lang="en-US" smtClean="0"/>
              <a:pPr fontAlgn="base">
                <a:spcBef>
                  <a:spcPct val="0"/>
                </a:spcBef>
                <a:spcAft>
                  <a:spcPct val="0"/>
                </a:spcAft>
                <a:defRPr/>
              </a:pPr>
              <a:t>19</a:t>
            </a:fld>
            <a:endParaRPr lang="en-US" smtClean="0"/>
          </a:p>
        </p:txBody>
      </p:sp>
      <p:sp>
        <p:nvSpPr>
          <p:cNvPr id="522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8" name="Rectangle 3"/>
          <p:cNvSpPr>
            <a:spLocks noGrp="1" noChangeArrowheads="1"/>
          </p:cNvSpPr>
          <p:nvPr>
            <p:ph type="body" idx="1"/>
          </p:nvPr>
        </p:nvSpPr>
        <p:spPr bwMode="auto">
          <a:xfrm>
            <a:off x="914400" y="4344988"/>
            <a:ext cx="5029200" cy="41132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652" tIns="41326" rIns="82652" bIns="41326" numCol="1" anchor="t" anchorCtr="0" compatLnSpc="1">
            <a:prstTxWarp prst="textNoShape">
              <a:avLst/>
            </a:prstTxWarp>
          </a:bodyPr>
          <a:lstStyle/>
          <a:p>
            <a:pPr eaLnBrk="1" hangingPunct="1">
              <a:spcBef>
                <a:spcPct val="0"/>
              </a:spcBef>
              <a:buFontTx/>
              <a:buChar char="•"/>
            </a:pPr>
            <a:endParaRPr lang="en-GB" smtClean="0">
              <a:latin typeface="Arial" pitchFamily="34" charset="0"/>
            </a:endParaRPr>
          </a:p>
        </p:txBody>
      </p:sp>
    </p:spTree>
    <p:extLst>
      <p:ext uri="{BB962C8B-B14F-4D97-AF65-F5344CB8AC3E}">
        <p14:creationId xmlns:p14="http://schemas.microsoft.com/office/powerpoint/2010/main" val="15806976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B08A6C6D-A204-4D39-8658-1D5AE57C3C43}" type="slidenum">
              <a:rPr lang="en-US" smtClean="0"/>
              <a:pPr>
                <a:defRPr/>
              </a:pPr>
              <a:t>20</a:t>
            </a:fld>
            <a:endParaRPr lang="en-US"/>
          </a:p>
        </p:txBody>
      </p:sp>
    </p:spTree>
    <p:extLst>
      <p:ext uri="{BB962C8B-B14F-4D97-AF65-F5344CB8AC3E}">
        <p14:creationId xmlns:p14="http://schemas.microsoft.com/office/powerpoint/2010/main" val="110821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96D1B70-7C6D-43CA-8514-F99C7A4ED4B5}" type="slidenum">
              <a:rPr lang="en-US" smtClean="0"/>
              <a:pPr fontAlgn="base">
                <a:spcBef>
                  <a:spcPct val="0"/>
                </a:spcBef>
                <a:spcAft>
                  <a:spcPct val="0"/>
                </a:spcAft>
                <a:defRPr/>
              </a:pPr>
              <a:t>3</a:t>
            </a:fld>
            <a:endParaRPr lang="en-US" smtClean="0"/>
          </a:p>
        </p:txBody>
      </p:sp>
    </p:spTree>
    <p:extLst>
      <p:ext uri="{BB962C8B-B14F-4D97-AF65-F5344CB8AC3E}">
        <p14:creationId xmlns:p14="http://schemas.microsoft.com/office/powerpoint/2010/main" val="32118784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dirty="0" smtClean="0"/>
          </a:p>
        </p:txBody>
      </p:sp>
      <p:sp>
        <p:nvSpPr>
          <p:cNvPr id="4" name="Slide Number Placeholder 3"/>
          <p:cNvSpPr>
            <a:spLocks noGrp="1"/>
          </p:cNvSpPr>
          <p:nvPr>
            <p:ph type="sldNum" sz="quarter" idx="5"/>
          </p:nvPr>
        </p:nvSpPr>
        <p:spPr/>
        <p:txBody>
          <a:bodyPr/>
          <a:lstStyle/>
          <a:p>
            <a:pPr>
              <a:defRPr/>
            </a:pPr>
            <a:fld id="{E7CE0372-A763-4C1A-9E2F-B5BEFE27F7F7}" type="slidenum">
              <a:rPr lang="en-US" smtClean="0"/>
              <a:pPr>
                <a:defRPr/>
              </a:pPr>
              <a:t>21</a:t>
            </a:fld>
            <a:endParaRPr lang="en-US"/>
          </a:p>
        </p:txBody>
      </p:sp>
    </p:spTree>
    <p:extLst>
      <p:ext uri="{BB962C8B-B14F-4D97-AF65-F5344CB8AC3E}">
        <p14:creationId xmlns:p14="http://schemas.microsoft.com/office/powerpoint/2010/main" val="21209118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BA276472-EA83-4965-8582-868AF0CCC0FF}" type="slidenum">
              <a:rPr lang="en-US" smtClean="0"/>
              <a:pPr>
                <a:defRPr/>
              </a:pPr>
              <a:t>22</a:t>
            </a:fld>
            <a:endParaRPr lang="en-US"/>
          </a:p>
        </p:txBody>
      </p:sp>
    </p:spTree>
    <p:extLst>
      <p:ext uri="{BB962C8B-B14F-4D97-AF65-F5344CB8AC3E}">
        <p14:creationId xmlns:p14="http://schemas.microsoft.com/office/powerpoint/2010/main" val="27127822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7E72A81-9336-41B3-AC4F-3B1DE0C14A38}" type="slidenum">
              <a:rPr lang="en-US" smtClean="0"/>
              <a:pPr fontAlgn="base">
                <a:spcBef>
                  <a:spcPct val="0"/>
                </a:spcBef>
                <a:spcAft>
                  <a:spcPct val="0"/>
                </a:spcAft>
                <a:defRPr/>
              </a:pPr>
              <a:t>23</a:t>
            </a:fld>
            <a:endParaRPr lang="en-US" smtClean="0"/>
          </a:p>
        </p:txBody>
      </p:sp>
      <p:sp>
        <p:nvSpPr>
          <p:cNvPr id="583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2" name="Rectangle 3"/>
          <p:cNvSpPr>
            <a:spLocks noGrp="1" noChangeArrowheads="1"/>
          </p:cNvSpPr>
          <p:nvPr>
            <p:ph type="body" idx="1"/>
          </p:nvPr>
        </p:nvSpPr>
        <p:spPr bwMode="auto">
          <a:xfrm>
            <a:off x="914400" y="4344988"/>
            <a:ext cx="5029200" cy="41132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652" tIns="41326" rIns="82652" bIns="41326" numCol="1" anchor="t" anchorCtr="0" compatLnSpc="1">
            <a:prstTxWarp prst="textNoShape">
              <a:avLst/>
            </a:prstTxWarp>
          </a:bodyPr>
          <a:lstStyle/>
          <a:p>
            <a:pPr eaLnBrk="1" hangingPunct="1">
              <a:spcBef>
                <a:spcPct val="100000"/>
              </a:spcBef>
            </a:pPr>
            <a:r>
              <a:rPr lang="en-GB" smtClean="0">
                <a:latin typeface="Arial" pitchFamily="34" charset="0"/>
              </a:rPr>
              <a:t>Note: UAC scaling is not predetermined. It is based on the quality of the  candidates that sat for each course in each year</a:t>
            </a:r>
          </a:p>
          <a:p>
            <a:pPr lvl="1" indent="-260350" eaLnBrk="1" hangingPunct="1">
              <a:spcBef>
                <a:spcPct val="100000"/>
              </a:spcBef>
              <a:buFontTx/>
              <a:buChar char="•"/>
            </a:pPr>
            <a:r>
              <a:rPr lang="en-GB" smtClean="0">
                <a:latin typeface="Arial" pitchFamily="34" charset="0"/>
              </a:rPr>
              <a:t>In previous years there was some correspondence between middle-placed HSC marks and the middle-ranking UAIs</a:t>
            </a:r>
          </a:p>
          <a:p>
            <a:pPr lvl="1" indent="-260350" eaLnBrk="1" hangingPunct="1">
              <a:spcBef>
                <a:spcPct val="100000"/>
              </a:spcBef>
              <a:buFontTx/>
              <a:buChar char="•"/>
            </a:pPr>
            <a:r>
              <a:rPr lang="en-GB" smtClean="0">
                <a:latin typeface="Arial" pitchFamily="34" charset="0"/>
              </a:rPr>
              <a:t>Students who received middle-placed HSC marks in the 60s also generally received middle-ranking UAIs in the 60s.</a:t>
            </a:r>
          </a:p>
          <a:p>
            <a:pPr lvl="1" indent="-260350" eaLnBrk="1" hangingPunct="1">
              <a:spcBef>
                <a:spcPct val="100000"/>
              </a:spcBef>
              <a:buFontTx/>
              <a:buChar char="•"/>
            </a:pPr>
            <a:r>
              <a:rPr lang="en-GB" smtClean="0">
                <a:latin typeface="Arial" pitchFamily="34" charset="0"/>
              </a:rPr>
              <a:t>In 2001, middle-placed HSC students received HSC marks in the 70s, whereas middle-rank</a:t>
            </a:r>
            <a:r>
              <a:rPr lang="en-AU" smtClean="0">
                <a:latin typeface="Arial" pitchFamily="34" charset="0"/>
              </a:rPr>
              <a:t>ing</a:t>
            </a:r>
            <a:r>
              <a:rPr lang="en-GB" smtClean="0">
                <a:latin typeface="Arial" pitchFamily="34" charset="0"/>
              </a:rPr>
              <a:t> UAIs remained in the 60s.</a:t>
            </a:r>
          </a:p>
        </p:txBody>
      </p:sp>
    </p:spTree>
    <p:extLst>
      <p:ext uri="{BB962C8B-B14F-4D97-AF65-F5344CB8AC3E}">
        <p14:creationId xmlns:p14="http://schemas.microsoft.com/office/powerpoint/2010/main" val="19023844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0DC0C0A-B3B8-4C20-98D2-CDE3248F3662}" type="slidenum">
              <a:rPr lang="en-US" smtClean="0"/>
              <a:pPr fontAlgn="base">
                <a:spcBef>
                  <a:spcPct val="0"/>
                </a:spcBef>
                <a:spcAft>
                  <a:spcPct val="0"/>
                </a:spcAft>
                <a:defRPr/>
              </a:pPr>
              <a:t>24</a:t>
            </a:fld>
            <a:endParaRPr lang="en-US" smtClean="0"/>
          </a:p>
        </p:txBody>
      </p:sp>
      <p:sp>
        <p:nvSpPr>
          <p:cNvPr id="593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6" name="Rectangle 3"/>
          <p:cNvSpPr>
            <a:spLocks noGrp="1" noChangeArrowheads="1"/>
          </p:cNvSpPr>
          <p:nvPr>
            <p:ph type="body" idx="1"/>
          </p:nvPr>
        </p:nvSpPr>
        <p:spPr bwMode="auto">
          <a:xfrm>
            <a:off x="914400" y="4344988"/>
            <a:ext cx="5029200" cy="41132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652" tIns="41326" rIns="82652" bIns="41326" numCol="1" anchor="t" anchorCtr="0" compatLnSpc="1">
            <a:prstTxWarp prst="textNoShape">
              <a:avLst/>
            </a:prstTxWarp>
          </a:bodyPr>
          <a:lstStyle/>
          <a:p>
            <a:pPr marL="185738" indent="-185738" eaLnBrk="1" hangingPunct="1">
              <a:spcBef>
                <a:spcPct val="0"/>
              </a:spcBef>
            </a:pPr>
            <a:endParaRPr lang="en-GB" smtClean="0">
              <a:latin typeface="Arial" pitchFamily="34" charset="0"/>
            </a:endParaRPr>
          </a:p>
        </p:txBody>
      </p:sp>
    </p:spTree>
    <p:extLst>
      <p:ext uri="{BB962C8B-B14F-4D97-AF65-F5344CB8AC3E}">
        <p14:creationId xmlns:p14="http://schemas.microsoft.com/office/powerpoint/2010/main" val="9290462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22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E955408-0B55-46ED-8E07-58E3194A6142}" type="slidenum">
              <a:rPr lang="en-US" smtClean="0"/>
              <a:pPr fontAlgn="base">
                <a:spcBef>
                  <a:spcPct val="0"/>
                </a:spcBef>
                <a:spcAft>
                  <a:spcPct val="0"/>
                </a:spcAft>
                <a:defRPr/>
              </a:pPr>
              <a:t>25</a:t>
            </a:fld>
            <a:endParaRPr lang="en-US" smtClean="0"/>
          </a:p>
        </p:txBody>
      </p:sp>
    </p:spTree>
    <p:extLst>
      <p:ext uri="{BB962C8B-B14F-4D97-AF65-F5344CB8AC3E}">
        <p14:creationId xmlns:p14="http://schemas.microsoft.com/office/powerpoint/2010/main" val="6200580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2B4343CC-9A72-49B0-9A9C-27D4C1777FDC}" type="slidenum">
              <a:rPr lang="en-US" smtClean="0"/>
              <a:pPr>
                <a:defRPr/>
              </a:pPr>
              <a:t>29</a:t>
            </a:fld>
            <a:endParaRPr lang="en-US"/>
          </a:p>
        </p:txBody>
      </p:sp>
    </p:spTree>
    <p:extLst>
      <p:ext uri="{BB962C8B-B14F-4D97-AF65-F5344CB8AC3E}">
        <p14:creationId xmlns:p14="http://schemas.microsoft.com/office/powerpoint/2010/main" val="401510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7CC58F4-0C24-417F-A2D6-4E9912D33EE6}" type="slidenum">
              <a:rPr lang="en-US" smtClean="0"/>
              <a:pPr fontAlgn="base">
                <a:spcBef>
                  <a:spcPct val="0"/>
                </a:spcBef>
                <a:spcAft>
                  <a:spcPct val="0"/>
                </a:spcAft>
                <a:defRPr/>
              </a:pPr>
              <a:t>4</a:t>
            </a:fld>
            <a:endParaRPr lang="en-US" smtClean="0"/>
          </a:p>
        </p:txBody>
      </p:sp>
      <p:sp>
        <p:nvSpPr>
          <p:cNvPr id="38915"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38916" name="Rectangle 3"/>
          <p:cNvSpPr>
            <a:spLocks noGrp="1" noChangeArrowheads="1"/>
          </p:cNvSpPr>
          <p:nvPr>
            <p:ph type="body" idx="1"/>
          </p:nvPr>
        </p:nvSpPr>
        <p:spPr bwMode="auto">
          <a:xfrm>
            <a:off x="914400" y="4344988"/>
            <a:ext cx="5029200" cy="4113212"/>
          </a:xfrm>
          <a:solidFill>
            <a:srgbClr val="FFFFFF"/>
          </a:solidFill>
          <a:ln>
            <a:solidFill>
              <a:srgbClr val="000000"/>
            </a:solidFill>
            <a:miter lim="800000"/>
            <a:headEnd/>
            <a:tailEnd/>
          </a:ln>
        </p:spPr>
        <p:txBody>
          <a:bodyPr wrap="square" lIns="82652" tIns="41326" rIns="82652" bIns="41326" numCol="1" anchor="t" anchorCtr="0" compatLnSpc="1">
            <a:prstTxWarp prst="textNoShape">
              <a:avLst/>
            </a:prstTxWarp>
          </a:bodyPr>
          <a:lstStyle/>
          <a:p>
            <a:pPr marL="223838" indent="-223838" eaLnBrk="1" hangingPunct="1">
              <a:spcBef>
                <a:spcPct val="100000"/>
              </a:spcBef>
            </a:pPr>
            <a:r>
              <a:rPr lang="en-AU" smtClean="0">
                <a:latin typeface="Arial" pitchFamily="34" charset="0"/>
              </a:rPr>
              <a:t>HSC Credentials include:</a:t>
            </a:r>
          </a:p>
          <a:p>
            <a:pPr marL="223838" indent="-223838" eaLnBrk="1" hangingPunct="1">
              <a:spcBef>
                <a:spcPct val="100000"/>
              </a:spcBef>
              <a:buFontTx/>
              <a:buChar char="•"/>
            </a:pPr>
            <a:r>
              <a:rPr lang="en-AU" smtClean="0">
                <a:latin typeface="Arial" pitchFamily="34" charset="0"/>
              </a:rPr>
              <a:t>Testamur</a:t>
            </a:r>
          </a:p>
          <a:p>
            <a:pPr marL="223838" indent="-223838" eaLnBrk="1" hangingPunct="1">
              <a:spcBef>
                <a:spcPct val="100000"/>
              </a:spcBef>
              <a:buFontTx/>
              <a:buChar char="•"/>
            </a:pPr>
            <a:r>
              <a:rPr lang="en-AU" smtClean="0">
                <a:latin typeface="Arial" pitchFamily="34" charset="0"/>
              </a:rPr>
              <a:t>Record of Achievement, with a statement of Preliminary Courses completed and the examination marks, moderated assessment marks and Level of Performance for HSC courses completed.</a:t>
            </a:r>
          </a:p>
          <a:p>
            <a:pPr marL="223838" indent="-223838" eaLnBrk="1" hangingPunct="1">
              <a:spcBef>
                <a:spcPct val="100000"/>
              </a:spcBef>
              <a:buFontTx/>
              <a:buChar char="•"/>
            </a:pPr>
            <a:r>
              <a:rPr lang="en-AU" smtClean="0">
                <a:latin typeface="Arial" pitchFamily="34" charset="0"/>
              </a:rPr>
              <a:t>A Course Report for all courses in which a student sat an examination.</a:t>
            </a:r>
            <a:endParaRPr lang="en-GB" smtClean="0">
              <a:latin typeface="Arial" pitchFamily="34" charset="0"/>
            </a:endParaRPr>
          </a:p>
        </p:txBody>
      </p:sp>
    </p:spTree>
    <p:extLst>
      <p:ext uri="{BB962C8B-B14F-4D97-AF65-F5344CB8AC3E}">
        <p14:creationId xmlns:p14="http://schemas.microsoft.com/office/powerpoint/2010/main" val="1978980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7CC58F4-0C24-417F-A2D6-4E9912D33EE6}" type="slidenum">
              <a:rPr lang="en-US" smtClean="0"/>
              <a:pPr fontAlgn="base">
                <a:spcBef>
                  <a:spcPct val="0"/>
                </a:spcBef>
                <a:spcAft>
                  <a:spcPct val="0"/>
                </a:spcAft>
                <a:defRPr/>
              </a:pPr>
              <a:t>5</a:t>
            </a:fld>
            <a:endParaRPr lang="en-US" smtClean="0"/>
          </a:p>
        </p:txBody>
      </p:sp>
      <p:sp>
        <p:nvSpPr>
          <p:cNvPr id="38915"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38916" name="Rectangle 3"/>
          <p:cNvSpPr>
            <a:spLocks noGrp="1" noChangeArrowheads="1"/>
          </p:cNvSpPr>
          <p:nvPr>
            <p:ph type="body" idx="1"/>
          </p:nvPr>
        </p:nvSpPr>
        <p:spPr bwMode="auto">
          <a:xfrm>
            <a:off x="914400" y="4344988"/>
            <a:ext cx="5029200" cy="4113212"/>
          </a:xfrm>
          <a:solidFill>
            <a:srgbClr val="FFFFFF"/>
          </a:solidFill>
          <a:ln>
            <a:solidFill>
              <a:srgbClr val="000000"/>
            </a:solidFill>
            <a:miter lim="800000"/>
            <a:headEnd/>
            <a:tailEnd/>
          </a:ln>
        </p:spPr>
        <p:txBody>
          <a:bodyPr wrap="square" lIns="82652" tIns="41326" rIns="82652" bIns="41326" numCol="1" anchor="t" anchorCtr="0" compatLnSpc="1">
            <a:prstTxWarp prst="textNoShape">
              <a:avLst/>
            </a:prstTxWarp>
          </a:bodyPr>
          <a:lstStyle/>
          <a:p>
            <a:pPr marL="223838" indent="-223838" eaLnBrk="1" hangingPunct="1">
              <a:spcBef>
                <a:spcPct val="100000"/>
              </a:spcBef>
            </a:pPr>
            <a:r>
              <a:rPr lang="en-AU" smtClean="0">
                <a:latin typeface="Arial" pitchFamily="34" charset="0"/>
              </a:rPr>
              <a:t>HSC Credentials include:</a:t>
            </a:r>
          </a:p>
          <a:p>
            <a:pPr marL="223838" indent="-223838" eaLnBrk="1" hangingPunct="1">
              <a:spcBef>
                <a:spcPct val="100000"/>
              </a:spcBef>
              <a:buFontTx/>
              <a:buChar char="•"/>
            </a:pPr>
            <a:r>
              <a:rPr lang="en-AU" smtClean="0">
                <a:latin typeface="Arial" pitchFamily="34" charset="0"/>
              </a:rPr>
              <a:t>Testamur</a:t>
            </a:r>
          </a:p>
          <a:p>
            <a:pPr marL="223838" indent="-223838" eaLnBrk="1" hangingPunct="1">
              <a:spcBef>
                <a:spcPct val="100000"/>
              </a:spcBef>
              <a:buFontTx/>
              <a:buChar char="•"/>
            </a:pPr>
            <a:r>
              <a:rPr lang="en-AU" smtClean="0">
                <a:latin typeface="Arial" pitchFamily="34" charset="0"/>
              </a:rPr>
              <a:t>Record of Achievement, with a statement of Preliminary Courses completed and the examination marks, moderated assessment marks and Level of Performance for HSC courses completed.</a:t>
            </a:r>
          </a:p>
          <a:p>
            <a:pPr marL="223838" indent="-223838" eaLnBrk="1" hangingPunct="1">
              <a:spcBef>
                <a:spcPct val="100000"/>
              </a:spcBef>
              <a:buFontTx/>
              <a:buChar char="•"/>
            </a:pPr>
            <a:r>
              <a:rPr lang="en-AU" smtClean="0">
                <a:latin typeface="Arial" pitchFamily="34" charset="0"/>
              </a:rPr>
              <a:t>A Course Report for all courses in which a student sat an examination.</a:t>
            </a:r>
            <a:endParaRPr lang="en-GB" smtClean="0">
              <a:latin typeface="Arial" pitchFamily="34" charset="0"/>
            </a:endParaRPr>
          </a:p>
        </p:txBody>
      </p:sp>
    </p:spTree>
    <p:extLst>
      <p:ext uri="{BB962C8B-B14F-4D97-AF65-F5344CB8AC3E}">
        <p14:creationId xmlns:p14="http://schemas.microsoft.com/office/powerpoint/2010/main" val="36820282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7CC58F4-0C24-417F-A2D6-4E9912D33EE6}" type="slidenum">
              <a:rPr lang="en-US" smtClean="0"/>
              <a:pPr fontAlgn="base">
                <a:spcBef>
                  <a:spcPct val="0"/>
                </a:spcBef>
                <a:spcAft>
                  <a:spcPct val="0"/>
                </a:spcAft>
                <a:defRPr/>
              </a:pPr>
              <a:t>6</a:t>
            </a:fld>
            <a:endParaRPr lang="en-US" smtClean="0"/>
          </a:p>
        </p:txBody>
      </p:sp>
      <p:sp>
        <p:nvSpPr>
          <p:cNvPr id="38915"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38916" name="Rectangle 3"/>
          <p:cNvSpPr>
            <a:spLocks noGrp="1" noChangeArrowheads="1"/>
          </p:cNvSpPr>
          <p:nvPr>
            <p:ph type="body" idx="1"/>
          </p:nvPr>
        </p:nvSpPr>
        <p:spPr bwMode="auto">
          <a:xfrm>
            <a:off x="914400" y="4344988"/>
            <a:ext cx="5029200" cy="4113212"/>
          </a:xfrm>
          <a:solidFill>
            <a:srgbClr val="FFFFFF"/>
          </a:solidFill>
          <a:ln>
            <a:solidFill>
              <a:srgbClr val="000000"/>
            </a:solidFill>
            <a:miter lim="800000"/>
            <a:headEnd/>
            <a:tailEnd/>
          </a:ln>
        </p:spPr>
        <p:txBody>
          <a:bodyPr wrap="square" lIns="82652" tIns="41326" rIns="82652" bIns="41326" numCol="1" anchor="t" anchorCtr="0" compatLnSpc="1">
            <a:prstTxWarp prst="textNoShape">
              <a:avLst/>
            </a:prstTxWarp>
          </a:bodyPr>
          <a:lstStyle/>
          <a:p>
            <a:pPr marL="223838" indent="-223838" eaLnBrk="1" hangingPunct="1">
              <a:spcBef>
                <a:spcPct val="100000"/>
              </a:spcBef>
            </a:pPr>
            <a:r>
              <a:rPr lang="en-AU" dirty="0" smtClean="0">
                <a:latin typeface="Arial" pitchFamily="34" charset="0"/>
              </a:rPr>
              <a:t>HSC Credentials include:</a:t>
            </a:r>
          </a:p>
          <a:p>
            <a:pPr marL="223838" indent="-223838" eaLnBrk="1" hangingPunct="1">
              <a:spcBef>
                <a:spcPct val="100000"/>
              </a:spcBef>
              <a:buFontTx/>
              <a:buChar char="•"/>
            </a:pPr>
            <a:r>
              <a:rPr lang="en-AU" dirty="0" smtClean="0">
                <a:latin typeface="Arial" pitchFamily="34" charset="0"/>
              </a:rPr>
              <a:t>Testamur</a:t>
            </a:r>
          </a:p>
          <a:p>
            <a:pPr marL="223838" indent="-223838" eaLnBrk="1" hangingPunct="1">
              <a:spcBef>
                <a:spcPct val="100000"/>
              </a:spcBef>
              <a:buFontTx/>
              <a:buChar char="•"/>
            </a:pPr>
            <a:r>
              <a:rPr lang="en-AU" dirty="0" smtClean="0">
                <a:latin typeface="Arial" pitchFamily="34" charset="0"/>
              </a:rPr>
              <a:t>Record of Achievement, with a statement of Preliminary Courses completed and the examination marks, moderated assessment marks and Level of Performance for HSC courses completed.</a:t>
            </a:r>
          </a:p>
          <a:p>
            <a:pPr marL="223838" indent="-223838" eaLnBrk="1" hangingPunct="1">
              <a:spcBef>
                <a:spcPct val="100000"/>
              </a:spcBef>
              <a:buFontTx/>
              <a:buChar char="•"/>
            </a:pPr>
            <a:r>
              <a:rPr lang="en-AU" dirty="0" smtClean="0">
                <a:latin typeface="Arial" pitchFamily="34" charset="0"/>
              </a:rPr>
              <a:t>A Course Report for all courses in which a student sat an examination.</a:t>
            </a:r>
            <a:endParaRPr lang="en-GB" dirty="0" smtClean="0">
              <a:latin typeface="Arial" pitchFamily="34" charset="0"/>
            </a:endParaRPr>
          </a:p>
        </p:txBody>
      </p:sp>
    </p:spTree>
    <p:extLst>
      <p:ext uri="{BB962C8B-B14F-4D97-AF65-F5344CB8AC3E}">
        <p14:creationId xmlns:p14="http://schemas.microsoft.com/office/powerpoint/2010/main" val="13956221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7CC58F4-0C24-417F-A2D6-4E9912D33EE6}" type="slidenum">
              <a:rPr lang="en-US" smtClean="0"/>
              <a:pPr fontAlgn="base">
                <a:spcBef>
                  <a:spcPct val="0"/>
                </a:spcBef>
                <a:spcAft>
                  <a:spcPct val="0"/>
                </a:spcAft>
                <a:defRPr/>
              </a:pPr>
              <a:t>7</a:t>
            </a:fld>
            <a:endParaRPr lang="en-US" smtClean="0"/>
          </a:p>
        </p:txBody>
      </p:sp>
      <p:sp>
        <p:nvSpPr>
          <p:cNvPr id="38915"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38916" name="Rectangle 3"/>
          <p:cNvSpPr>
            <a:spLocks noGrp="1" noChangeArrowheads="1"/>
          </p:cNvSpPr>
          <p:nvPr>
            <p:ph type="body" idx="1"/>
          </p:nvPr>
        </p:nvSpPr>
        <p:spPr bwMode="auto">
          <a:xfrm>
            <a:off x="914400" y="4344988"/>
            <a:ext cx="5029200" cy="4113212"/>
          </a:xfrm>
          <a:solidFill>
            <a:srgbClr val="FFFFFF"/>
          </a:solidFill>
          <a:ln>
            <a:solidFill>
              <a:srgbClr val="000000"/>
            </a:solidFill>
            <a:miter lim="800000"/>
            <a:headEnd/>
            <a:tailEnd/>
          </a:ln>
        </p:spPr>
        <p:txBody>
          <a:bodyPr wrap="square" lIns="82652" tIns="41326" rIns="82652" bIns="41326" numCol="1" anchor="t" anchorCtr="0" compatLnSpc="1">
            <a:prstTxWarp prst="textNoShape">
              <a:avLst/>
            </a:prstTxWarp>
          </a:bodyPr>
          <a:lstStyle/>
          <a:p>
            <a:pPr marL="223838" indent="-223838" eaLnBrk="1" hangingPunct="1">
              <a:spcBef>
                <a:spcPct val="100000"/>
              </a:spcBef>
            </a:pPr>
            <a:r>
              <a:rPr lang="en-AU" dirty="0" smtClean="0">
                <a:latin typeface="Arial" pitchFamily="34" charset="0"/>
              </a:rPr>
              <a:t>HSC Credentials include:</a:t>
            </a:r>
          </a:p>
          <a:p>
            <a:pPr marL="223838" indent="-223838" eaLnBrk="1" hangingPunct="1">
              <a:spcBef>
                <a:spcPct val="100000"/>
              </a:spcBef>
              <a:buFontTx/>
              <a:buChar char="•"/>
            </a:pPr>
            <a:r>
              <a:rPr lang="en-AU" dirty="0" smtClean="0">
                <a:latin typeface="Arial" pitchFamily="34" charset="0"/>
              </a:rPr>
              <a:t>Testamur</a:t>
            </a:r>
          </a:p>
          <a:p>
            <a:pPr marL="223838" indent="-223838" eaLnBrk="1" hangingPunct="1">
              <a:spcBef>
                <a:spcPct val="100000"/>
              </a:spcBef>
              <a:buFontTx/>
              <a:buChar char="•"/>
            </a:pPr>
            <a:r>
              <a:rPr lang="en-AU" dirty="0" smtClean="0">
                <a:latin typeface="Arial" pitchFamily="34" charset="0"/>
              </a:rPr>
              <a:t>Record of Achievement, with a statement of Preliminary Courses completed and the examination marks, moderated assessment marks and Level of Performance for HSC courses completed.</a:t>
            </a:r>
          </a:p>
          <a:p>
            <a:pPr marL="223838" indent="-223838" eaLnBrk="1" hangingPunct="1">
              <a:spcBef>
                <a:spcPct val="100000"/>
              </a:spcBef>
              <a:buFontTx/>
              <a:buChar char="•"/>
            </a:pPr>
            <a:r>
              <a:rPr lang="en-AU" dirty="0" smtClean="0">
                <a:latin typeface="Arial" pitchFamily="34" charset="0"/>
              </a:rPr>
              <a:t>A Course Report for all courses in which a student sat an examination.</a:t>
            </a:r>
            <a:endParaRPr lang="en-GB" dirty="0" smtClean="0">
              <a:latin typeface="Arial" pitchFamily="34" charset="0"/>
            </a:endParaRPr>
          </a:p>
        </p:txBody>
      </p:sp>
    </p:spTree>
    <p:extLst>
      <p:ext uri="{BB962C8B-B14F-4D97-AF65-F5344CB8AC3E}">
        <p14:creationId xmlns:p14="http://schemas.microsoft.com/office/powerpoint/2010/main" val="23775760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4B891DC-CB72-4449-B8BC-C87E0F5E0361}" type="slidenum">
              <a:rPr lang="en-US" smtClean="0"/>
              <a:pPr fontAlgn="base">
                <a:spcBef>
                  <a:spcPct val="0"/>
                </a:spcBef>
                <a:spcAft>
                  <a:spcPct val="0"/>
                </a:spcAft>
                <a:defRPr/>
              </a:pPr>
              <a:t>8</a:t>
            </a:fld>
            <a:endParaRPr lang="en-US" smtClean="0"/>
          </a:p>
        </p:txBody>
      </p:sp>
      <p:sp>
        <p:nvSpPr>
          <p:cNvPr id="39939"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39940" name="Rectangle 3"/>
          <p:cNvSpPr>
            <a:spLocks noGrp="1" noChangeArrowheads="1"/>
          </p:cNvSpPr>
          <p:nvPr>
            <p:ph type="body" idx="1"/>
          </p:nvPr>
        </p:nvSpPr>
        <p:spPr bwMode="auto">
          <a:xfrm>
            <a:off x="914400" y="4344988"/>
            <a:ext cx="5029200" cy="4113212"/>
          </a:xfrm>
          <a:solidFill>
            <a:srgbClr val="FFFFFF"/>
          </a:solidFill>
          <a:ln>
            <a:solidFill>
              <a:srgbClr val="000000"/>
            </a:solidFill>
            <a:miter lim="800000"/>
            <a:headEnd/>
            <a:tailEnd/>
          </a:ln>
        </p:spPr>
        <p:txBody>
          <a:bodyPr wrap="square" lIns="82652" tIns="41326" rIns="82652" bIns="41326" numCol="1" anchor="t" anchorCtr="0" compatLnSpc="1">
            <a:prstTxWarp prst="textNoShape">
              <a:avLst/>
            </a:prstTxWarp>
          </a:bodyPr>
          <a:lstStyle/>
          <a:p>
            <a:pPr marL="285750" indent="-285750" eaLnBrk="1" hangingPunct="1">
              <a:spcBef>
                <a:spcPct val="100000"/>
              </a:spcBef>
              <a:buFontTx/>
              <a:buChar char="•"/>
            </a:pPr>
            <a:r>
              <a:rPr lang="en-GB" dirty="0" smtClean="0">
                <a:latin typeface="Arial" pitchFamily="34" charset="0"/>
              </a:rPr>
              <a:t>HSC Course Reports provide clear descriptions of what</a:t>
            </a:r>
            <a:r>
              <a:rPr lang="en-AU" dirty="0" smtClean="0">
                <a:latin typeface="Arial" pitchFamily="34" charset="0"/>
              </a:rPr>
              <a:t> </a:t>
            </a:r>
            <a:r>
              <a:rPr lang="en-GB" dirty="0" smtClean="0">
                <a:latin typeface="Arial" pitchFamily="34" charset="0"/>
              </a:rPr>
              <a:t>students know, understand and can do. The descriptions</a:t>
            </a:r>
            <a:r>
              <a:rPr lang="en-AU" dirty="0" smtClean="0">
                <a:latin typeface="Arial" pitchFamily="34" charset="0"/>
              </a:rPr>
              <a:t> </a:t>
            </a:r>
            <a:r>
              <a:rPr lang="en-GB" dirty="0" smtClean="0">
                <a:latin typeface="Arial" pitchFamily="34" charset="0"/>
              </a:rPr>
              <a:t>can be used by employers to help judge how well</a:t>
            </a:r>
            <a:r>
              <a:rPr lang="en-AU" dirty="0" smtClean="0">
                <a:latin typeface="Arial" pitchFamily="34" charset="0"/>
              </a:rPr>
              <a:t> </a:t>
            </a:r>
            <a:r>
              <a:rPr lang="en-GB" dirty="0" smtClean="0">
                <a:latin typeface="Arial" pitchFamily="34" charset="0"/>
              </a:rPr>
              <a:t>applicants may be suited to particular job requirements.</a:t>
            </a:r>
          </a:p>
          <a:p>
            <a:pPr marL="285750" indent="-285750" eaLnBrk="1" hangingPunct="1">
              <a:spcBef>
                <a:spcPct val="100000"/>
              </a:spcBef>
              <a:buFontTx/>
              <a:buChar char="•"/>
            </a:pPr>
            <a:r>
              <a:rPr lang="en-GB" dirty="0" smtClean="0">
                <a:latin typeface="Arial" pitchFamily="34" charset="0"/>
              </a:rPr>
              <a:t>In addition, the course reports provide explicit</a:t>
            </a:r>
            <a:r>
              <a:rPr lang="en-AU" dirty="0" smtClean="0">
                <a:latin typeface="Arial" pitchFamily="34" charset="0"/>
              </a:rPr>
              <a:t> </a:t>
            </a:r>
            <a:r>
              <a:rPr lang="en-GB" dirty="0" smtClean="0">
                <a:latin typeface="Arial" pitchFamily="34" charset="0"/>
              </a:rPr>
              <a:t>state-wide standards which assist in making comparisons</a:t>
            </a:r>
            <a:r>
              <a:rPr lang="en-AU" dirty="0" smtClean="0">
                <a:latin typeface="Arial" pitchFamily="34" charset="0"/>
              </a:rPr>
              <a:t> </a:t>
            </a:r>
            <a:r>
              <a:rPr lang="en-GB" dirty="0" smtClean="0">
                <a:latin typeface="Arial" pitchFamily="34" charset="0"/>
              </a:rPr>
              <a:t>between prospective employees.</a:t>
            </a:r>
          </a:p>
          <a:p>
            <a:pPr marL="285750" indent="-285750" eaLnBrk="1" hangingPunct="1">
              <a:spcBef>
                <a:spcPct val="100000"/>
              </a:spcBef>
              <a:buFontTx/>
              <a:buChar char="•"/>
            </a:pPr>
            <a:r>
              <a:rPr lang="en-GB" dirty="0" smtClean="0">
                <a:latin typeface="Arial" pitchFamily="34" charset="0"/>
              </a:rPr>
              <a:t>Students preparing applications for employment can</a:t>
            </a:r>
            <a:r>
              <a:rPr lang="en-AU" dirty="0" smtClean="0">
                <a:latin typeface="Arial" pitchFamily="34" charset="0"/>
              </a:rPr>
              <a:t> </a:t>
            </a:r>
            <a:r>
              <a:rPr lang="en-GB" dirty="0" smtClean="0">
                <a:latin typeface="Arial" pitchFamily="34" charset="0"/>
              </a:rPr>
              <a:t>draw from the band descriptions of their standard of</a:t>
            </a:r>
            <a:r>
              <a:rPr lang="en-AU" dirty="0" smtClean="0">
                <a:latin typeface="Arial" pitchFamily="34" charset="0"/>
              </a:rPr>
              <a:t> </a:t>
            </a:r>
            <a:r>
              <a:rPr lang="en-GB" dirty="0" smtClean="0">
                <a:latin typeface="Arial" pitchFamily="34" charset="0"/>
              </a:rPr>
              <a:t>achievement to address the particular skills and</a:t>
            </a:r>
            <a:r>
              <a:rPr lang="en-AU" dirty="0" smtClean="0">
                <a:latin typeface="Arial" pitchFamily="34" charset="0"/>
              </a:rPr>
              <a:t> </a:t>
            </a:r>
            <a:r>
              <a:rPr lang="en-GB" dirty="0" smtClean="0">
                <a:latin typeface="Arial" pitchFamily="34" charset="0"/>
              </a:rPr>
              <a:t>knowledge demands as well as to describe their</a:t>
            </a:r>
            <a:r>
              <a:rPr lang="en-AU" dirty="0" smtClean="0">
                <a:latin typeface="Arial" pitchFamily="34" charset="0"/>
              </a:rPr>
              <a:t> </a:t>
            </a:r>
            <a:r>
              <a:rPr lang="en-GB" dirty="0" smtClean="0">
                <a:latin typeface="Arial" pitchFamily="34" charset="0"/>
              </a:rPr>
              <a:t>overall abilities.</a:t>
            </a:r>
          </a:p>
          <a:p>
            <a:pPr marL="285750" indent="-285750" eaLnBrk="1" hangingPunct="1">
              <a:spcBef>
                <a:spcPct val="100000"/>
              </a:spcBef>
              <a:buFontTx/>
              <a:buChar char="•"/>
            </a:pPr>
            <a:endParaRPr lang="en-GB" dirty="0" smtClean="0">
              <a:latin typeface="Arial" pitchFamily="34" charset="0"/>
            </a:endParaRPr>
          </a:p>
        </p:txBody>
      </p:sp>
    </p:spTree>
    <p:extLst>
      <p:ext uri="{BB962C8B-B14F-4D97-AF65-F5344CB8AC3E}">
        <p14:creationId xmlns:p14="http://schemas.microsoft.com/office/powerpoint/2010/main" val="200272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364591C-D3BE-4F21-B5C0-B5E73A23AB2C}" type="slidenum">
              <a:rPr lang="en-US" smtClean="0"/>
              <a:pPr fontAlgn="base">
                <a:spcBef>
                  <a:spcPct val="0"/>
                </a:spcBef>
                <a:spcAft>
                  <a:spcPct val="0"/>
                </a:spcAft>
                <a:defRPr/>
              </a:pPr>
              <a:t>9</a:t>
            </a:fld>
            <a:endParaRPr lang="en-US" smtClean="0"/>
          </a:p>
        </p:txBody>
      </p:sp>
      <p:sp>
        <p:nvSpPr>
          <p:cNvPr id="409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fld id="{F17BD725-F2BD-4700-A9C2-6B251C0D29C4}" type="slidenum">
              <a:rPr lang="en-US" smtClean="0"/>
              <a:pPr eaLnBrk="1" hangingPunct="1">
                <a:spcBef>
                  <a:spcPct val="0"/>
                </a:spcBef>
              </a:pPr>
              <a:t>9</a:t>
            </a:fld>
            <a:r>
              <a:rPr lang="en-US" smtClean="0"/>
              <a:t> </a:t>
            </a:r>
          </a:p>
        </p:txBody>
      </p:sp>
    </p:spTree>
    <p:extLst>
      <p:ext uri="{BB962C8B-B14F-4D97-AF65-F5344CB8AC3E}">
        <p14:creationId xmlns:p14="http://schemas.microsoft.com/office/powerpoint/2010/main" val="15555740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50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E0437C6-C389-4CB7-A629-A40F9DE60F97}" type="slidenum">
              <a:rPr lang="en-US" smtClean="0"/>
              <a:pPr fontAlgn="base">
                <a:spcBef>
                  <a:spcPct val="0"/>
                </a:spcBef>
                <a:spcAft>
                  <a:spcPct val="0"/>
                </a:spcAft>
                <a:defRPr/>
              </a:pPr>
              <a:t>10</a:t>
            </a:fld>
            <a:endParaRPr lang="en-US" smtClean="0"/>
          </a:p>
        </p:txBody>
      </p:sp>
    </p:spTree>
    <p:extLst>
      <p:ext uri="{BB962C8B-B14F-4D97-AF65-F5344CB8AC3E}">
        <p14:creationId xmlns:p14="http://schemas.microsoft.com/office/powerpoint/2010/main" val="30623279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3DE94A89-5AB3-438C-9769-77771A6F3666}" type="datetimeFigureOut">
              <a:rPr lang="en-US"/>
              <a:pPr>
                <a:defRPr/>
              </a:pPr>
              <a:t>10/26/2017</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8F5D7637-1ECD-4309-8CAA-B51202A724D1}" type="slidenum">
              <a:rPr lang="en-US"/>
              <a:pPr>
                <a:defRPr/>
              </a:pPr>
              <a:t>‹#›</a:t>
            </a:fld>
            <a:endParaRPr lang="en-US"/>
          </a:p>
        </p:txBody>
      </p:sp>
    </p:spTree>
    <p:extLst>
      <p:ext uri="{BB962C8B-B14F-4D97-AF65-F5344CB8AC3E}">
        <p14:creationId xmlns:p14="http://schemas.microsoft.com/office/powerpoint/2010/main" val="1754170566"/>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E2CA9A93-76E0-4CDB-B450-0AE76BD1DC55}" type="datetimeFigureOut">
              <a:rPr lang="en-US"/>
              <a:pPr>
                <a:defRPr/>
              </a:pPr>
              <a:t>10/26/2017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588FD9E-B07C-4AEE-A132-9F7BE2FF8C33}" type="slidenum">
              <a:rPr lang="en-US"/>
              <a:pPr>
                <a:defRPr/>
              </a:pPr>
              <a:t>‹#›</a:t>
            </a:fld>
            <a:endParaRPr lang="en-US"/>
          </a:p>
        </p:txBody>
      </p:sp>
    </p:spTree>
    <p:extLst>
      <p:ext uri="{BB962C8B-B14F-4D97-AF65-F5344CB8AC3E}">
        <p14:creationId xmlns:p14="http://schemas.microsoft.com/office/powerpoint/2010/main" val="345859272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E983A28A-FA19-4857-B8BC-71E32E945FCD}" type="datetimeFigureOut">
              <a:rPr lang="en-US"/>
              <a:pPr>
                <a:defRPr/>
              </a:pPr>
              <a:t>10/26/2017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D29D607-87A3-4FAE-B7CE-EA90C169B86E}" type="slidenum">
              <a:rPr lang="en-US"/>
              <a:pPr>
                <a:defRPr/>
              </a:pPr>
              <a:t>‹#›</a:t>
            </a:fld>
            <a:endParaRPr lang="en-US"/>
          </a:p>
        </p:txBody>
      </p:sp>
    </p:spTree>
    <p:extLst>
      <p:ext uri="{BB962C8B-B14F-4D97-AF65-F5344CB8AC3E}">
        <p14:creationId xmlns:p14="http://schemas.microsoft.com/office/powerpoint/2010/main" val="339319927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A60D5F74-F408-421A-B151-C2E11A3D54AE}" type="datetimeFigureOut">
              <a:rPr lang="en-US"/>
              <a:pPr>
                <a:defRPr/>
              </a:pPr>
              <a:t>10/26/2017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DBF8591-A8D9-404C-8155-3279FDB4ED3F}" type="slidenum">
              <a:rPr lang="en-US"/>
              <a:pPr>
                <a:defRPr/>
              </a:pPr>
              <a:t>‹#›</a:t>
            </a:fld>
            <a:endParaRPr lang="en-US"/>
          </a:p>
        </p:txBody>
      </p:sp>
    </p:spTree>
    <p:extLst>
      <p:ext uri="{BB962C8B-B14F-4D97-AF65-F5344CB8AC3E}">
        <p14:creationId xmlns:p14="http://schemas.microsoft.com/office/powerpoint/2010/main" val="28181972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5ACF6B09-8F96-47FB-B9B7-2B3A5EEAC6FE}" type="datetimeFigureOut">
              <a:rPr lang="en-US"/>
              <a:pPr>
                <a:defRPr/>
              </a:pPr>
              <a:t>10/26/2017</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D436A006-5480-4805-9C42-15A9F8B0D839}" type="slidenum">
              <a:rPr lang="en-US"/>
              <a:pPr>
                <a:defRPr/>
              </a:pPr>
              <a:t>‹#›</a:t>
            </a:fld>
            <a:endParaRPr lang="en-US"/>
          </a:p>
        </p:txBody>
      </p:sp>
    </p:spTree>
    <p:extLst>
      <p:ext uri="{BB962C8B-B14F-4D97-AF65-F5344CB8AC3E}">
        <p14:creationId xmlns:p14="http://schemas.microsoft.com/office/powerpoint/2010/main" val="33585341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p>
            <a:r>
              <a:rPr lang="en-US" smtClean="0"/>
              <a:t>Click to edit Master title style</a:t>
            </a:r>
            <a:endParaRPr lang="en-US"/>
          </a:p>
        </p:txBody>
      </p:sp>
      <p:sp>
        <p:nvSpPr>
          <p:cNvPr id="5" name="Date Placeholder 9"/>
          <p:cNvSpPr>
            <a:spLocks noGrp="1"/>
          </p:cNvSpPr>
          <p:nvPr>
            <p:ph type="dt" sz="half" idx="10"/>
          </p:nvPr>
        </p:nvSpPr>
        <p:spPr/>
        <p:txBody>
          <a:bodyPr/>
          <a:lstStyle>
            <a:lvl1pPr>
              <a:defRPr/>
            </a:lvl1pPr>
          </a:lstStyle>
          <a:p>
            <a:pPr>
              <a:defRPr/>
            </a:pPr>
            <a:fld id="{868F48EC-5602-417E-A0ED-BE5818A2AC60}" type="datetimeFigureOut">
              <a:rPr lang="en-US"/>
              <a:pPr>
                <a:defRPr/>
              </a:pPr>
              <a:t>10/26/2017</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86337436-EC9E-4E0E-8E6F-E1700AFE4307}" type="slidenum">
              <a:rPr lang="en-US"/>
              <a:pPr>
                <a:defRPr/>
              </a:pPr>
              <a:t>‹#›</a:t>
            </a:fld>
            <a:endParaRPr lang="en-US"/>
          </a:p>
        </p:txBody>
      </p:sp>
    </p:spTree>
    <p:extLst>
      <p:ext uri="{BB962C8B-B14F-4D97-AF65-F5344CB8AC3E}">
        <p14:creationId xmlns:p14="http://schemas.microsoft.com/office/powerpoint/2010/main" val="422957370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7894BA5-A684-4A2B-BA6F-D6C37270FFA6}" type="datetimeFigureOut">
              <a:rPr lang="en-US"/>
              <a:pPr>
                <a:defRPr/>
              </a:pPr>
              <a:t>10/26/2017</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6BA6CB5A-8417-44EF-ABA3-7F0165206C2E}" type="slidenum">
              <a:rPr lang="en-US"/>
              <a:pPr>
                <a:defRPr/>
              </a:pPr>
              <a:t>‹#›</a:t>
            </a:fld>
            <a:endParaRPr lang="en-US"/>
          </a:p>
        </p:txBody>
      </p:sp>
    </p:spTree>
    <p:extLst>
      <p:ext uri="{BB962C8B-B14F-4D97-AF65-F5344CB8AC3E}">
        <p14:creationId xmlns:p14="http://schemas.microsoft.com/office/powerpoint/2010/main" val="295573245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65F557FF-7DC7-4524-BFB7-07C5F9381175}" type="datetimeFigureOut">
              <a:rPr lang="en-US"/>
              <a:pPr>
                <a:defRPr/>
              </a:pPr>
              <a:t>10/26/2017</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445A1EFF-FC37-49D5-A1BF-1A44099647CE}" type="slidenum">
              <a:rPr lang="en-US"/>
              <a:pPr>
                <a:defRPr/>
              </a:pPr>
              <a:t>‹#›</a:t>
            </a:fld>
            <a:endParaRPr lang="en-US"/>
          </a:p>
        </p:txBody>
      </p:sp>
    </p:spTree>
    <p:extLst>
      <p:ext uri="{BB962C8B-B14F-4D97-AF65-F5344CB8AC3E}">
        <p14:creationId xmlns:p14="http://schemas.microsoft.com/office/powerpoint/2010/main" val="103221439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9C6639BF-FFB0-4805-987D-0ADFF4A15309}" type="datetimeFigureOut">
              <a:rPr lang="en-US"/>
              <a:pPr>
                <a:defRPr/>
              </a:pPr>
              <a:t>10/26/2017</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6C2894D3-9B12-4F00-8322-81D3A5931AE1}" type="slidenum">
              <a:rPr lang="en-US"/>
              <a:pPr>
                <a:defRPr/>
              </a:pPr>
              <a:t>‹#›</a:t>
            </a:fld>
            <a:endParaRPr lang="en-US"/>
          </a:p>
        </p:txBody>
      </p:sp>
    </p:spTree>
    <p:extLst>
      <p:ext uri="{BB962C8B-B14F-4D97-AF65-F5344CB8AC3E}">
        <p14:creationId xmlns:p14="http://schemas.microsoft.com/office/powerpoint/2010/main" val="236133033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3EE93C4A-4B8E-4EF5-AACD-A33A6CE4784C}" type="datetimeFigureOut">
              <a:rPr lang="en-US"/>
              <a:pPr>
                <a:defRPr/>
              </a:pPr>
              <a:t>10/26/2017</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F756AED1-3D19-4FA8-90DA-FAB1E4060A02}" type="slidenum">
              <a:rPr lang="en-US"/>
              <a:pPr>
                <a:defRPr/>
              </a:pPr>
              <a:t>‹#›</a:t>
            </a:fld>
            <a:endParaRPr lang="en-US"/>
          </a:p>
        </p:txBody>
      </p:sp>
    </p:spTree>
    <p:extLst>
      <p:ext uri="{BB962C8B-B14F-4D97-AF65-F5344CB8AC3E}">
        <p14:creationId xmlns:p14="http://schemas.microsoft.com/office/powerpoint/2010/main" val="256807245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7" name="Right Triangle 6"/>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6E0940EF-FC27-46AA-A022-021724EEB467}" type="datetimeFigureOut">
              <a:rPr lang="en-US"/>
              <a:pPr>
                <a:defRPr/>
              </a:pPr>
              <a:t>10/26/2017</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0A5D515E-7373-46F9-9F71-D1BB816CC48F}" type="slidenum">
              <a:rPr lang="en-US"/>
              <a:pPr>
                <a:defRPr/>
              </a:pPr>
              <a:t>‹#›</a:t>
            </a:fld>
            <a:endParaRPr lang="en-US"/>
          </a:p>
        </p:txBody>
      </p:sp>
    </p:spTree>
    <p:extLst>
      <p:ext uri="{BB962C8B-B14F-4D97-AF65-F5344CB8AC3E}">
        <p14:creationId xmlns:p14="http://schemas.microsoft.com/office/powerpoint/2010/main" val="157485766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defRPr>
            </a:lvl1pPr>
            <a:extLst/>
          </a:lstStyle>
          <a:p>
            <a:pPr>
              <a:defRPr/>
            </a:pPr>
            <a:fld id="{5BC35491-7666-4B27-8BFA-435589F272EF}" type="datetimeFigureOut">
              <a:rPr lang="en-US"/>
              <a:pPr>
                <a:defRPr/>
              </a:pPr>
              <a:t>10/26/2017</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defRPr>
            </a:lvl1pPr>
            <a:extLst/>
          </a:lstStyle>
          <a:p>
            <a:pPr>
              <a:defRPr/>
            </a:pPr>
            <a:fld id="{E3110F0A-BEF7-421A-8923-34D1821595D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5" r:id="rId1"/>
    <p:sldLayoutId id="2147483699" r:id="rId2"/>
    <p:sldLayoutId id="2147483706" r:id="rId3"/>
    <p:sldLayoutId id="2147483700" r:id="rId4"/>
    <p:sldLayoutId id="2147483707" r:id="rId5"/>
    <p:sldLayoutId id="2147483701" r:id="rId6"/>
    <p:sldLayoutId id="2147483702" r:id="rId7"/>
    <p:sldLayoutId id="2147483708" r:id="rId8"/>
    <p:sldLayoutId id="2147483709" r:id="rId9"/>
    <p:sldLayoutId id="2147483703" r:id="rId10"/>
    <p:sldLayoutId id="2147483704" r:id="rId11"/>
  </p:sldLayoutIdLst>
  <p:transition/>
  <p:timing>
    <p:tnLst>
      <p:par>
        <p:cTn id="1" dur="indefinite" restart="never" nodeType="tmRoot"/>
      </p:par>
    </p:tnLst>
  </p:timing>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9.png"/><Relationship Id="rId7" Type="http://schemas.openxmlformats.org/officeDocument/2006/relationships/image" Target="../media/image13.jpeg"/><Relationship Id="rId12" Type="http://schemas.openxmlformats.org/officeDocument/2006/relationships/image" Target="../media/image18.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2.jpeg"/><Relationship Id="rId11" Type="http://schemas.openxmlformats.org/officeDocument/2006/relationships/image" Target="../media/image17.jpeg"/><Relationship Id="rId5" Type="http://schemas.openxmlformats.org/officeDocument/2006/relationships/image" Target="../media/image11.png"/><Relationship Id="rId10" Type="http://schemas.openxmlformats.org/officeDocument/2006/relationships/image" Target="../media/image16.jpeg"/><Relationship Id="rId4" Type="http://schemas.openxmlformats.org/officeDocument/2006/relationships/image" Target="../media/image10.png"/><Relationship Id="rId9" Type="http://schemas.openxmlformats.org/officeDocument/2006/relationships/image" Target="../media/image15.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35150" y="4508500"/>
            <a:ext cx="5689600" cy="1754188"/>
          </a:xfrm>
          <a:prstGeom prst="rect">
            <a:avLst/>
          </a:prstGeom>
        </p:spPr>
        <p:txBody>
          <a:bodyPr>
            <a:spAutoFit/>
          </a:bodyPr>
          <a:lstStyle/>
          <a:p>
            <a:pPr marL="457200" indent="-457200" algn="ctr" fontAlgn="auto">
              <a:spcBef>
                <a:spcPts val="0"/>
              </a:spcBef>
              <a:spcAft>
                <a:spcPts val="0"/>
              </a:spcAft>
              <a:defRPr/>
            </a:pPr>
            <a:r>
              <a:rPr lang="en-US" sz="3600" dirty="0">
                <a:effectLst>
                  <a:outerShdw blurRad="38100" dist="38100" dir="2700000" algn="tl">
                    <a:srgbClr val="000000"/>
                  </a:outerShdw>
                </a:effectLst>
                <a:latin typeface="Arial" charset="0"/>
              </a:rPr>
              <a:t>HSC </a:t>
            </a:r>
            <a:r>
              <a:rPr lang="en-US" sz="3600" dirty="0" smtClean="0">
                <a:effectLst>
                  <a:outerShdw blurRad="38100" dist="38100" dir="2700000" algn="tl">
                    <a:srgbClr val="000000"/>
                  </a:outerShdw>
                </a:effectLst>
                <a:latin typeface="Arial" charset="0"/>
              </a:rPr>
              <a:t>2017 </a:t>
            </a:r>
            <a:r>
              <a:rPr lang="en-US" sz="3600" dirty="0">
                <a:effectLst>
                  <a:outerShdw blurRad="38100" dist="38100" dir="2700000" algn="tl">
                    <a:srgbClr val="000000"/>
                  </a:outerShdw>
                </a:effectLst>
                <a:latin typeface="Arial" charset="0"/>
              </a:rPr>
              <a:t>/ </a:t>
            </a:r>
            <a:r>
              <a:rPr lang="en-US" sz="3600" dirty="0" smtClean="0">
                <a:effectLst>
                  <a:outerShdw blurRad="38100" dist="38100" dir="2700000" algn="tl">
                    <a:srgbClr val="000000"/>
                  </a:outerShdw>
                </a:effectLst>
                <a:latin typeface="Arial" charset="0"/>
              </a:rPr>
              <a:t>2018</a:t>
            </a:r>
            <a:endParaRPr lang="en-US" sz="3600" dirty="0">
              <a:effectLst>
                <a:outerShdw blurRad="38100" dist="38100" dir="2700000" algn="tl">
                  <a:srgbClr val="000000"/>
                </a:outerShdw>
              </a:effectLst>
              <a:latin typeface="Arial" charset="0"/>
            </a:endParaRPr>
          </a:p>
          <a:p>
            <a:pPr marL="457200" indent="-457200" algn="ctr" fontAlgn="auto">
              <a:spcBef>
                <a:spcPts val="0"/>
              </a:spcBef>
              <a:spcAft>
                <a:spcPts val="0"/>
              </a:spcAft>
              <a:defRPr/>
            </a:pPr>
            <a:r>
              <a:rPr lang="en-US" sz="3600" dirty="0">
                <a:effectLst>
                  <a:outerShdw blurRad="38100" dist="38100" dir="2700000" algn="tl">
                    <a:srgbClr val="000000"/>
                  </a:outerShdw>
                </a:effectLst>
                <a:latin typeface="Arial" charset="0"/>
              </a:rPr>
              <a:t>Information Evening</a:t>
            </a:r>
          </a:p>
          <a:p>
            <a:pPr marL="457200" indent="-457200" algn="ctr" fontAlgn="auto">
              <a:spcBef>
                <a:spcPts val="0"/>
              </a:spcBef>
              <a:spcAft>
                <a:spcPts val="0"/>
              </a:spcAft>
              <a:defRPr/>
            </a:pPr>
            <a:r>
              <a:rPr lang="en-US" sz="3600" smtClean="0">
                <a:effectLst>
                  <a:outerShdw blurRad="38100" dist="38100" dir="2700000" algn="tl">
                    <a:srgbClr val="000000"/>
                  </a:outerShdw>
                </a:effectLst>
                <a:latin typeface="Arial" charset="0"/>
              </a:rPr>
              <a:t>Tuesday 10/10/17</a:t>
            </a:r>
            <a:endParaRPr lang="en-US" sz="3600" dirty="0">
              <a:latin typeface="+mn-lt"/>
            </a:endParaRPr>
          </a:p>
        </p:txBody>
      </p:sp>
      <p:sp>
        <p:nvSpPr>
          <p:cNvPr id="34820" name="TextBox 6"/>
          <p:cNvSpPr txBox="1">
            <a:spLocks noChangeArrowheads="1"/>
          </p:cNvSpPr>
          <p:nvPr/>
        </p:nvSpPr>
        <p:spPr bwMode="auto">
          <a:xfrm>
            <a:off x="2421292" y="4005064"/>
            <a:ext cx="46116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latin typeface="Arial Narrow" pitchFamily="34" charset="0"/>
              </a:rPr>
              <a:t>“</a:t>
            </a:r>
            <a:r>
              <a:rPr lang="en-US" dirty="0">
                <a:latin typeface="Berlin Sans FB Demi" pitchFamily="34" charset="0"/>
              </a:rPr>
              <a:t>Where Young Men Achieve</a:t>
            </a:r>
            <a:r>
              <a:rPr lang="en-US" dirty="0">
                <a:latin typeface="Arial Narrow" pitchFamily="34" charset="0"/>
              </a:rPr>
              <a:t>”</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67520" y="1268760"/>
            <a:ext cx="1824860" cy="2409056"/>
          </a:xfrm>
          <a:prstGeom prst="rect">
            <a:avLst/>
          </a:prstGeom>
        </p:spPr>
      </p:pic>
    </p:spTree>
    <p:extLst>
      <p:ext uri="{BB962C8B-B14F-4D97-AF65-F5344CB8AC3E}">
        <p14:creationId xmlns:p14="http://schemas.microsoft.com/office/powerpoint/2010/main" val="3277847205"/>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539552" y="1412776"/>
            <a:ext cx="7834312" cy="584775"/>
          </a:xfrm>
          <a:prstGeom prst="rect">
            <a:avLst/>
          </a:prstGeom>
          <a:noFill/>
          <a:ln w="9525">
            <a:noFill/>
            <a:miter lim="800000"/>
            <a:headEnd/>
            <a:tailEnd/>
          </a:ln>
          <a:effectLst/>
        </p:spPr>
        <p:txBody>
          <a:bodyPr>
            <a:spAutoFit/>
          </a:bodyPr>
          <a:lstStyle/>
          <a:p>
            <a:pPr marL="457200" indent="-457200" fontAlgn="auto">
              <a:spcBef>
                <a:spcPts val="0"/>
              </a:spcBef>
              <a:spcAft>
                <a:spcPts val="0"/>
              </a:spcAft>
              <a:defRPr/>
            </a:pPr>
            <a:r>
              <a:rPr lang="en-US" sz="3200" dirty="0">
                <a:effectLst>
                  <a:outerShdw blurRad="38100" dist="38100" dir="2700000" algn="tl">
                    <a:srgbClr val="000000">
                      <a:alpha val="43137"/>
                    </a:srgbClr>
                  </a:outerShdw>
                </a:effectLst>
                <a:latin typeface="Arial" charset="0"/>
              </a:rPr>
              <a:t>  EXTENSION COURSES</a:t>
            </a:r>
            <a:endParaRPr lang="en-AU" sz="3200" dirty="0">
              <a:effectLst>
                <a:outerShdw blurRad="38100" dist="38100" dir="2700000" algn="tl">
                  <a:srgbClr val="000000">
                    <a:alpha val="43137"/>
                  </a:srgbClr>
                </a:outerShdw>
              </a:effectLst>
              <a:latin typeface="Arial" charset="0"/>
            </a:endParaRPr>
          </a:p>
        </p:txBody>
      </p:sp>
      <p:sp>
        <p:nvSpPr>
          <p:cNvPr id="14339" name="Text Box 3"/>
          <p:cNvSpPr txBox="1">
            <a:spLocks noChangeArrowheads="1"/>
          </p:cNvSpPr>
          <p:nvPr/>
        </p:nvSpPr>
        <p:spPr bwMode="auto">
          <a:xfrm>
            <a:off x="788756" y="2204864"/>
            <a:ext cx="769620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457200" indent="-457200" eaLnBrk="1" hangingPunct="1">
              <a:buFont typeface="Arial" pitchFamily="34" charset="0"/>
              <a:buChar char="•"/>
            </a:pPr>
            <a:r>
              <a:rPr lang="en-US" sz="2800" dirty="0">
                <a:cs typeface="Arial" pitchFamily="34" charset="0"/>
              </a:rPr>
              <a:t>Have a maximum possible mark of 50</a:t>
            </a:r>
          </a:p>
          <a:p>
            <a:pPr marL="457200" indent="-457200" eaLnBrk="1" hangingPunct="1">
              <a:buFont typeface="Arial" pitchFamily="34" charset="0"/>
              <a:buChar char="•"/>
            </a:pPr>
            <a:endParaRPr lang="en-US" sz="2800" dirty="0">
              <a:cs typeface="Arial" pitchFamily="34" charset="0"/>
            </a:endParaRPr>
          </a:p>
          <a:p>
            <a:pPr marL="457200" indent="-457200" eaLnBrk="1" hangingPunct="1">
              <a:buFont typeface="Arial" pitchFamily="34" charset="0"/>
              <a:buChar char="•"/>
            </a:pPr>
            <a:r>
              <a:rPr lang="en-US" sz="2800" dirty="0">
                <a:cs typeface="Arial" pitchFamily="34" charset="0"/>
              </a:rPr>
              <a:t>Are reported in relation to four performance bands: </a:t>
            </a:r>
            <a:r>
              <a:rPr lang="en-US" sz="2800" dirty="0" smtClean="0">
                <a:cs typeface="Arial" pitchFamily="34" charset="0"/>
              </a:rPr>
              <a:t>  E1</a:t>
            </a:r>
            <a:r>
              <a:rPr lang="en-US" sz="2800" dirty="0">
                <a:cs typeface="Arial" pitchFamily="34" charset="0"/>
              </a:rPr>
              <a:t>, E2, E3, E4   </a:t>
            </a:r>
          </a:p>
          <a:p>
            <a:pPr marL="457200" indent="-457200" eaLnBrk="1" hangingPunct="1">
              <a:buFont typeface="Arial" pitchFamily="34" charset="0"/>
              <a:buChar char="•"/>
            </a:pPr>
            <a:endParaRPr lang="en-US" sz="2800" dirty="0">
              <a:cs typeface="Arial" pitchFamily="34" charset="0"/>
            </a:endParaRPr>
          </a:p>
          <a:p>
            <a:pPr marL="457200" indent="-457200" eaLnBrk="1" hangingPunct="1">
              <a:buFont typeface="Arial" pitchFamily="34" charset="0"/>
              <a:buChar char="•"/>
            </a:pPr>
            <a:r>
              <a:rPr lang="en-US" sz="2800" dirty="0">
                <a:cs typeface="Arial" pitchFamily="34" charset="0"/>
              </a:rPr>
              <a:t>Have band cut off marks of: </a:t>
            </a:r>
            <a:br>
              <a:rPr lang="en-US" sz="2800" dirty="0">
                <a:cs typeface="Arial" pitchFamily="34" charset="0"/>
              </a:rPr>
            </a:br>
            <a:r>
              <a:rPr lang="en-US" sz="2800" dirty="0">
                <a:cs typeface="Arial" pitchFamily="34" charset="0"/>
              </a:rPr>
              <a:t>		Band 4 -45</a:t>
            </a:r>
            <a:br>
              <a:rPr lang="en-US" sz="2800" dirty="0">
                <a:cs typeface="Arial" pitchFamily="34" charset="0"/>
              </a:rPr>
            </a:br>
            <a:r>
              <a:rPr lang="en-US" sz="2800" dirty="0">
                <a:cs typeface="Arial" pitchFamily="34" charset="0"/>
              </a:rPr>
              <a:t>		Band 3 -35 </a:t>
            </a:r>
            <a:br>
              <a:rPr lang="en-US" sz="2800" dirty="0">
                <a:cs typeface="Arial" pitchFamily="34" charset="0"/>
              </a:rPr>
            </a:br>
            <a:r>
              <a:rPr lang="en-US" sz="2800" dirty="0">
                <a:cs typeface="Arial" pitchFamily="34" charset="0"/>
              </a:rPr>
              <a:t>		Band 2 -25                  </a:t>
            </a:r>
            <a:endParaRPr lang="en-AU" sz="2800" dirty="0">
              <a:cs typeface="Arial" pitchFamily="34"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53" name="Rectangle 5"/>
          <p:cNvSpPr>
            <a:spLocks noGrp="1" noChangeArrowheads="1"/>
          </p:cNvSpPr>
          <p:nvPr>
            <p:ph type="title"/>
          </p:nvPr>
        </p:nvSpPr>
        <p:spPr>
          <a:xfrm>
            <a:off x="539552" y="1052736"/>
            <a:ext cx="7924800" cy="685800"/>
          </a:xfrm>
        </p:spPr>
        <p:txBody>
          <a:bodyPr>
            <a:normAutofit fontScale="90000"/>
          </a:bodyPr>
          <a:lstStyle/>
          <a:p>
            <a:pPr eaLnBrk="1" hangingPunct="1">
              <a:defRPr/>
            </a:pPr>
            <a:r>
              <a:rPr lang="en-US" b="0" dirty="0" smtClean="0">
                <a:solidFill>
                  <a:schemeClr val="tx1"/>
                </a:solidFill>
                <a:latin typeface="Arial" pitchFamily="34" charset="0"/>
                <a:cs typeface="Arial" pitchFamily="34" charset="0"/>
              </a:rPr>
              <a:t>SCHOOL BASED ASSESSMENT</a:t>
            </a:r>
          </a:p>
        </p:txBody>
      </p:sp>
      <p:sp>
        <p:nvSpPr>
          <p:cNvPr id="15363" name="Rectangle 6"/>
          <p:cNvSpPr>
            <a:spLocks noGrp="1" noChangeArrowheads="1"/>
          </p:cNvSpPr>
          <p:nvPr>
            <p:ph type="body" idx="1"/>
          </p:nvPr>
        </p:nvSpPr>
        <p:spPr>
          <a:xfrm>
            <a:off x="251520" y="1844824"/>
            <a:ext cx="8610600" cy="4318992"/>
          </a:xfrm>
        </p:spPr>
        <p:txBody>
          <a:bodyPr/>
          <a:lstStyle/>
          <a:p>
            <a:pPr eaLnBrk="1" hangingPunct="1">
              <a:lnSpc>
                <a:spcPct val="90000"/>
              </a:lnSpc>
              <a:buFont typeface="Wingdings" pitchFamily="2" charset="2"/>
              <a:buNone/>
            </a:pPr>
            <a:r>
              <a:rPr lang="en-US" sz="2800" dirty="0" smtClean="0">
                <a:latin typeface="Arial" pitchFamily="34" charset="0"/>
                <a:cs typeface="Arial" pitchFamily="34" charset="0"/>
              </a:rPr>
              <a:t>  Why use assessment tasks as part of the HSC Course?</a:t>
            </a:r>
          </a:p>
          <a:p>
            <a:pPr lvl="1" eaLnBrk="1" hangingPunct="1">
              <a:lnSpc>
                <a:spcPct val="90000"/>
              </a:lnSpc>
              <a:buFontTx/>
              <a:buChar char="•"/>
            </a:pPr>
            <a:r>
              <a:rPr lang="en-US" sz="2800" dirty="0" smtClean="0">
                <a:latin typeface="Arial" pitchFamily="34" charset="0"/>
                <a:cs typeface="Arial" pitchFamily="34" charset="0"/>
              </a:rPr>
              <a:t>Using assessment tasks allows teachers to measure student achievement in all aspects of the course.</a:t>
            </a:r>
          </a:p>
          <a:p>
            <a:pPr lvl="1" eaLnBrk="1" hangingPunct="1">
              <a:lnSpc>
                <a:spcPct val="90000"/>
              </a:lnSpc>
              <a:buFontTx/>
              <a:buChar char="•"/>
            </a:pPr>
            <a:r>
              <a:rPr lang="en-US" sz="2800" dirty="0" smtClean="0">
                <a:latin typeface="Arial" pitchFamily="34" charset="0"/>
                <a:cs typeface="Arial" pitchFamily="34" charset="0"/>
              </a:rPr>
              <a:t>Takes into account aspects which cannot be measured in a formal exam; eg practical or oral skills</a:t>
            </a:r>
          </a:p>
          <a:p>
            <a:pPr lvl="1" eaLnBrk="1" hangingPunct="1">
              <a:lnSpc>
                <a:spcPct val="90000"/>
              </a:lnSpc>
              <a:buFontTx/>
              <a:buChar char="•"/>
            </a:pPr>
            <a:r>
              <a:rPr lang="en-US" sz="2800" dirty="0" smtClean="0">
                <a:latin typeface="Arial" pitchFamily="34" charset="0"/>
                <a:cs typeface="Arial" pitchFamily="34" charset="0"/>
              </a:rPr>
              <a:t>Takes away the pressure from just having one exam</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95536" y="1196752"/>
            <a:ext cx="8068816" cy="914400"/>
          </a:xfrm>
        </p:spPr>
        <p:txBody>
          <a:bodyPr/>
          <a:lstStyle/>
          <a:p>
            <a:pPr eaLnBrk="1" hangingPunct="1">
              <a:defRPr/>
            </a:pPr>
            <a:r>
              <a:rPr lang="en-US" b="0" dirty="0" smtClean="0">
                <a:solidFill>
                  <a:schemeClr val="tx1"/>
                </a:solidFill>
                <a:latin typeface="Arial" pitchFamily="34" charset="0"/>
                <a:cs typeface="Arial" pitchFamily="34" charset="0"/>
              </a:rPr>
              <a:t>ASSESSMENT</a:t>
            </a:r>
          </a:p>
        </p:txBody>
      </p:sp>
      <p:sp>
        <p:nvSpPr>
          <p:cNvPr id="16387" name="Rectangle 3"/>
          <p:cNvSpPr>
            <a:spLocks noGrp="1" noChangeArrowheads="1"/>
          </p:cNvSpPr>
          <p:nvPr>
            <p:ph type="body" idx="1"/>
          </p:nvPr>
        </p:nvSpPr>
        <p:spPr>
          <a:xfrm>
            <a:off x="179512" y="2204864"/>
            <a:ext cx="8686800" cy="3600400"/>
          </a:xfrm>
        </p:spPr>
        <p:txBody>
          <a:bodyPr/>
          <a:lstStyle/>
          <a:p>
            <a:pPr eaLnBrk="1" hangingPunct="1">
              <a:lnSpc>
                <a:spcPct val="90000"/>
              </a:lnSpc>
              <a:buFont typeface="Wingdings" pitchFamily="2" charset="2"/>
              <a:buNone/>
            </a:pPr>
            <a:r>
              <a:rPr lang="en-US" sz="2800" dirty="0" smtClean="0">
                <a:latin typeface="Arial" pitchFamily="34" charset="0"/>
                <a:cs typeface="Arial" pitchFamily="34" charset="0"/>
              </a:rPr>
              <a:t> When does HSC assessment begin?</a:t>
            </a:r>
          </a:p>
          <a:p>
            <a:pPr lvl="1" eaLnBrk="1" hangingPunct="1">
              <a:lnSpc>
                <a:spcPct val="90000"/>
              </a:lnSpc>
              <a:buFontTx/>
              <a:buChar char="•"/>
            </a:pPr>
            <a:r>
              <a:rPr lang="en-US" sz="2800" dirty="0" smtClean="0">
                <a:latin typeface="Arial" pitchFamily="34" charset="0"/>
                <a:cs typeface="Arial" pitchFamily="34" charset="0"/>
              </a:rPr>
              <a:t>HSC Course assessment begins in term 4 of year 11 and ends towards the end of term 3 year 12.</a:t>
            </a:r>
          </a:p>
          <a:p>
            <a:pPr lvl="1" eaLnBrk="1" hangingPunct="1">
              <a:lnSpc>
                <a:spcPct val="90000"/>
              </a:lnSpc>
              <a:buFontTx/>
              <a:buChar char="•"/>
            </a:pPr>
            <a:r>
              <a:rPr lang="en-US" sz="2800" dirty="0" smtClean="0">
                <a:latin typeface="Arial" pitchFamily="34" charset="0"/>
                <a:cs typeface="Arial" pitchFamily="34" charset="0"/>
              </a:rPr>
              <a:t>HSC Course assessment will only begin if Preliminary course work has been completed.</a:t>
            </a:r>
          </a:p>
          <a:p>
            <a:pPr lvl="1" eaLnBrk="1" hangingPunct="1">
              <a:lnSpc>
                <a:spcPct val="90000"/>
              </a:lnSpc>
              <a:buFontTx/>
              <a:buChar char="•"/>
            </a:pPr>
            <a:r>
              <a:rPr lang="en-US" sz="2800" dirty="0" smtClean="0">
                <a:latin typeface="Arial" pitchFamily="34" charset="0"/>
                <a:cs typeface="Arial" pitchFamily="34" charset="0"/>
              </a:rPr>
              <a:t>The assessment policies and procedures booklet outlines the amount, type and timing of each task for each HSC course.</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Text Box 53"/>
          <p:cNvSpPr txBox="1">
            <a:spLocks noChangeArrowheads="1"/>
          </p:cNvSpPr>
          <p:nvPr/>
        </p:nvSpPr>
        <p:spPr bwMode="auto">
          <a:xfrm>
            <a:off x="467544" y="1196752"/>
            <a:ext cx="8077200"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600" b="1" dirty="0">
                <a:cs typeface="Arial" pitchFamily="34" charset="0"/>
              </a:rPr>
              <a:t>HSC ASSESSMENT TIMETABLE : TERM </a:t>
            </a:r>
            <a:r>
              <a:rPr lang="en-US" sz="2600" b="1" dirty="0" smtClean="0">
                <a:cs typeface="Arial" pitchFamily="34" charset="0"/>
              </a:rPr>
              <a:t>4, 2017</a:t>
            </a:r>
            <a:endParaRPr lang="en-AU" sz="2600" b="1" dirty="0">
              <a:cs typeface="Arial" pitchFamily="34"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8887" y="2933700"/>
            <a:ext cx="4086225" cy="990600"/>
          </a:xfrm>
          <a:prstGeom prst="rect">
            <a:avLst/>
          </a:prstGeom>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39552" y="1268760"/>
            <a:ext cx="7924800" cy="685800"/>
          </a:xfrm>
        </p:spPr>
        <p:txBody>
          <a:bodyPr>
            <a:normAutofit fontScale="90000"/>
          </a:bodyPr>
          <a:lstStyle/>
          <a:p>
            <a:pPr eaLnBrk="1" hangingPunct="1">
              <a:defRPr/>
            </a:pPr>
            <a:r>
              <a:rPr lang="en-US" b="0" dirty="0" smtClean="0">
                <a:solidFill>
                  <a:schemeClr val="tx1"/>
                </a:solidFill>
                <a:latin typeface="Arial" pitchFamily="34" charset="0"/>
                <a:cs typeface="Arial" pitchFamily="34" charset="0"/>
              </a:rPr>
              <a:t>ASSESSMENT</a:t>
            </a:r>
          </a:p>
        </p:txBody>
      </p:sp>
      <p:sp>
        <p:nvSpPr>
          <p:cNvPr id="18435" name="Rectangle 3"/>
          <p:cNvSpPr>
            <a:spLocks noGrp="1" noChangeArrowheads="1"/>
          </p:cNvSpPr>
          <p:nvPr>
            <p:ph type="body" idx="1"/>
          </p:nvPr>
        </p:nvSpPr>
        <p:spPr>
          <a:xfrm>
            <a:off x="228600" y="2060848"/>
            <a:ext cx="8686800" cy="4416152"/>
          </a:xfrm>
        </p:spPr>
        <p:txBody>
          <a:bodyPr/>
          <a:lstStyle/>
          <a:p>
            <a:pPr eaLnBrk="1" hangingPunct="1">
              <a:lnSpc>
                <a:spcPct val="90000"/>
              </a:lnSpc>
              <a:spcBef>
                <a:spcPct val="50000"/>
              </a:spcBef>
              <a:buClrTx/>
              <a:buSzTx/>
              <a:buFontTx/>
              <a:buNone/>
            </a:pPr>
            <a:r>
              <a:rPr lang="en-US" sz="2800" dirty="0" smtClean="0">
                <a:latin typeface="Arial" pitchFamily="34" charset="0"/>
                <a:cs typeface="Arial" pitchFamily="34" charset="0"/>
              </a:rPr>
              <a:t>What are the rules regarding completion of tasks?</a:t>
            </a:r>
          </a:p>
          <a:p>
            <a:pPr lvl="1" eaLnBrk="1" hangingPunct="1">
              <a:lnSpc>
                <a:spcPct val="90000"/>
              </a:lnSpc>
              <a:spcBef>
                <a:spcPct val="50000"/>
              </a:spcBef>
              <a:buClrTx/>
              <a:buFontTx/>
              <a:buChar char="•"/>
            </a:pPr>
            <a:r>
              <a:rPr lang="en-US" sz="2800" dirty="0" smtClean="0">
                <a:latin typeface="Arial" pitchFamily="34" charset="0"/>
                <a:cs typeface="Arial" pitchFamily="34" charset="0"/>
              </a:rPr>
              <a:t>Task must be submitted on time or a penalty of 20% per day late is applied. </a:t>
            </a:r>
          </a:p>
          <a:p>
            <a:pPr lvl="1" eaLnBrk="1" hangingPunct="1">
              <a:lnSpc>
                <a:spcPct val="90000"/>
              </a:lnSpc>
              <a:spcBef>
                <a:spcPct val="50000"/>
              </a:spcBef>
              <a:buClrTx/>
              <a:buFontTx/>
              <a:buChar char="•"/>
            </a:pPr>
            <a:r>
              <a:rPr lang="en-US" sz="2800" dirty="0" smtClean="0">
                <a:latin typeface="Arial" pitchFamily="34" charset="0"/>
                <a:cs typeface="Arial" pitchFamily="34" charset="0"/>
              </a:rPr>
              <a:t>Absence from or failure to submit a task requires a medical certificate (for sickness) or other documentation (for reasons other than sickness)</a:t>
            </a:r>
          </a:p>
          <a:p>
            <a:pPr lvl="1" eaLnBrk="1" hangingPunct="1">
              <a:lnSpc>
                <a:spcPct val="90000"/>
              </a:lnSpc>
              <a:spcBef>
                <a:spcPct val="50000"/>
              </a:spcBef>
              <a:buClrTx/>
              <a:buFontTx/>
              <a:buChar char="•"/>
            </a:pPr>
            <a:r>
              <a:rPr lang="en-US" sz="2800" dirty="0" smtClean="0">
                <a:latin typeface="Arial" pitchFamily="34" charset="0"/>
                <a:cs typeface="Arial" pitchFamily="34" charset="0"/>
              </a:rPr>
              <a:t>You must phone the college on the morning of the task to notify the teacher of your impending absence.</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Text Box 3"/>
          <p:cNvSpPr txBox="1">
            <a:spLocks noChangeArrowheads="1"/>
          </p:cNvSpPr>
          <p:nvPr/>
        </p:nvSpPr>
        <p:spPr bwMode="auto">
          <a:xfrm>
            <a:off x="359814" y="1916832"/>
            <a:ext cx="82296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3000" i="1" u="sng" dirty="0">
              <a:cs typeface="Arial" pitchFamily="34" charset="0"/>
            </a:endParaRPr>
          </a:p>
          <a:p>
            <a:pPr eaLnBrk="1" hangingPunct="1"/>
            <a:r>
              <a:rPr lang="en-US" sz="3000" dirty="0" smtClean="0">
                <a:cs typeface="Arial" pitchFamily="34" charset="0"/>
              </a:rPr>
              <a:t>Rules (continued) </a:t>
            </a:r>
            <a:endParaRPr lang="en-US" sz="3000" dirty="0">
              <a:cs typeface="Arial" pitchFamily="34" charset="0"/>
            </a:endParaRPr>
          </a:p>
          <a:p>
            <a:pPr marL="355600" indent="-355600" eaLnBrk="1" hangingPunct="1">
              <a:buFont typeface="Arial" pitchFamily="34" charset="0"/>
              <a:buChar char="•"/>
            </a:pPr>
            <a:r>
              <a:rPr lang="en-US" sz="3000" dirty="0">
                <a:cs typeface="Arial" pitchFamily="34" charset="0"/>
              </a:rPr>
              <a:t>You must obtain and complete an illness and misadventure form on the day you return to school.  </a:t>
            </a:r>
            <a:r>
              <a:rPr lang="en-US" sz="3000" dirty="0" smtClean="0">
                <a:cs typeface="Arial" pitchFamily="34" charset="0"/>
              </a:rPr>
              <a:t>          </a:t>
            </a:r>
            <a:endParaRPr lang="en-US" sz="3000" dirty="0">
              <a:cs typeface="Arial" pitchFamily="34" charset="0"/>
            </a:endParaRPr>
          </a:p>
          <a:p>
            <a:pPr marL="355600" indent="-355600" eaLnBrk="1" hangingPunct="1">
              <a:buFont typeface="Arial" pitchFamily="34" charset="0"/>
              <a:buChar char="•"/>
            </a:pPr>
            <a:r>
              <a:rPr lang="en-US" sz="3000" dirty="0">
                <a:cs typeface="Arial" pitchFamily="34" charset="0"/>
              </a:rPr>
              <a:t>Students must complete assessment tasks that total more than 50% of total assessment otherwise they do not receive the HSC </a:t>
            </a:r>
          </a:p>
        </p:txBody>
      </p:sp>
      <p:sp>
        <p:nvSpPr>
          <p:cNvPr id="13318" name="Rectangle 6"/>
          <p:cNvSpPr>
            <a:spLocks noChangeArrowheads="1"/>
          </p:cNvSpPr>
          <p:nvPr/>
        </p:nvSpPr>
        <p:spPr bwMode="auto">
          <a:xfrm>
            <a:off x="395536" y="1412776"/>
            <a:ext cx="4779866" cy="685800"/>
          </a:xfrm>
          <a:prstGeom prst="rect">
            <a:avLst/>
          </a:prstGeom>
          <a:noFill/>
          <a:ln w="9525">
            <a:noFill/>
            <a:miter lim="800000"/>
            <a:headEnd/>
            <a:tailEnd/>
          </a:ln>
          <a:effectLst/>
        </p:spPr>
        <p:txBody>
          <a:bodyPr lIns="92075" tIns="46038" rIns="92075" bIns="46038" anchor="ctr"/>
          <a:lstStyle/>
          <a:p>
            <a:pPr fontAlgn="auto">
              <a:spcAft>
                <a:spcPts val="0"/>
              </a:spcAft>
              <a:defRPr/>
            </a:pPr>
            <a:r>
              <a:rPr lang="en-US" sz="3600" dirty="0">
                <a:effectLst>
                  <a:outerShdw blurRad="38100" dist="38100" dir="2700000" algn="tl">
                    <a:srgbClr val="000000"/>
                  </a:outerShdw>
                </a:effectLst>
                <a:latin typeface="Arial" charset="0"/>
              </a:rPr>
              <a:t>ASSESSMENT</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297137" y="1772816"/>
            <a:ext cx="86868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dirty="0">
                <a:cs typeface="Arial" pitchFamily="34" charset="0"/>
              </a:rPr>
              <a:t>Rules </a:t>
            </a:r>
            <a:r>
              <a:rPr lang="en-US" sz="2400" dirty="0" smtClean="0">
                <a:cs typeface="Arial" pitchFamily="34" charset="0"/>
              </a:rPr>
              <a:t>(continued)</a:t>
            </a:r>
          </a:p>
          <a:p>
            <a:pPr eaLnBrk="1" hangingPunct="1"/>
            <a:r>
              <a:rPr lang="en-US" sz="2400" dirty="0" smtClean="0">
                <a:cs typeface="Arial" pitchFamily="34" charset="0"/>
              </a:rPr>
              <a:t> </a:t>
            </a:r>
            <a:endParaRPr lang="en-US" sz="2400" dirty="0">
              <a:cs typeface="Arial" pitchFamily="34" charset="0"/>
            </a:endParaRPr>
          </a:p>
          <a:p>
            <a:pPr eaLnBrk="1" hangingPunct="1">
              <a:buFont typeface="Arial" pitchFamily="34" charset="0"/>
              <a:buChar char="•"/>
            </a:pPr>
            <a:r>
              <a:rPr lang="en-US" sz="2400" dirty="0">
                <a:cs typeface="Arial" pitchFamily="34" charset="0"/>
              </a:rPr>
              <a:t>Tasks completed outside of class must be the students own work. Teachers will check that this is the case.  (HSC All My Own Work</a:t>
            </a:r>
            <a:r>
              <a:rPr lang="en-US" sz="2400" dirty="0" smtClean="0">
                <a:cs typeface="Arial" pitchFamily="34" charset="0"/>
              </a:rPr>
              <a:t>)</a:t>
            </a:r>
            <a:endParaRPr lang="en-US" sz="2400" dirty="0">
              <a:cs typeface="Arial" pitchFamily="34" charset="0"/>
            </a:endParaRPr>
          </a:p>
          <a:p>
            <a:pPr eaLnBrk="1" hangingPunct="1">
              <a:buFont typeface="Arial" pitchFamily="34" charset="0"/>
              <a:buChar char="•"/>
            </a:pPr>
            <a:r>
              <a:rPr lang="en-AU" sz="2400" dirty="0">
                <a:cs typeface="Arial" pitchFamily="34" charset="0"/>
              </a:rPr>
              <a:t>Students completing assessment tasks on computer are encouraged to regularly print out their most recent work. Computer malfunction is not a grounds for </a:t>
            </a:r>
            <a:r>
              <a:rPr lang="en-AU" sz="2400" dirty="0" smtClean="0">
                <a:cs typeface="Arial" pitchFamily="34" charset="0"/>
              </a:rPr>
              <a:t>misadventure</a:t>
            </a:r>
            <a:endParaRPr lang="en-US" sz="2400" dirty="0">
              <a:cs typeface="Arial" pitchFamily="34" charset="0"/>
            </a:endParaRPr>
          </a:p>
          <a:p>
            <a:pPr eaLnBrk="1" hangingPunct="1">
              <a:buFont typeface="Arial" pitchFamily="34" charset="0"/>
              <a:buChar char="•"/>
            </a:pPr>
            <a:r>
              <a:rPr lang="en-US" sz="2400" dirty="0">
                <a:cs typeface="Arial" pitchFamily="34" charset="0"/>
              </a:rPr>
              <a:t>Special provisions are available for assessment tasks. Students need to inform the learning support team well in advance of their intention to use special provisions</a:t>
            </a:r>
            <a:r>
              <a:rPr lang="en-US" sz="2400" dirty="0" smtClean="0">
                <a:cs typeface="Arial" pitchFamily="34" charset="0"/>
              </a:rPr>
              <a:t>.</a:t>
            </a:r>
            <a:endParaRPr lang="en-US" sz="2400" dirty="0">
              <a:cs typeface="Arial" pitchFamily="34" charset="0"/>
            </a:endParaRPr>
          </a:p>
        </p:txBody>
      </p:sp>
      <p:sp>
        <p:nvSpPr>
          <p:cNvPr id="123907" name="Rectangle 3"/>
          <p:cNvSpPr>
            <a:spLocks noChangeArrowheads="1"/>
          </p:cNvSpPr>
          <p:nvPr/>
        </p:nvSpPr>
        <p:spPr bwMode="auto">
          <a:xfrm>
            <a:off x="323528" y="1101611"/>
            <a:ext cx="3816424" cy="685800"/>
          </a:xfrm>
          <a:prstGeom prst="rect">
            <a:avLst/>
          </a:prstGeom>
          <a:noFill/>
          <a:ln w="9525">
            <a:noFill/>
            <a:miter lim="800000"/>
            <a:headEnd/>
            <a:tailEnd/>
          </a:ln>
          <a:effectLst/>
        </p:spPr>
        <p:txBody>
          <a:bodyPr lIns="92075" tIns="46038" rIns="92075" bIns="46038" anchor="ctr"/>
          <a:lstStyle/>
          <a:p>
            <a:pPr fontAlgn="auto">
              <a:spcAft>
                <a:spcPts val="0"/>
              </a:spcAft>
              <a:defRPr/>
            </a:pPr>
            <a:r>
              <a:rPr lang="en-US" sz="3600" dirty="0">
                <a:effectLst>
                  <a:outerShdw blurRad="38100" dist="38100" dir="2700000" algn="tl">
                    <a:srgbClr val="000000"/>
                  </a:outerShdw>
                </a:effectLst>
                <a:latin typeface="Arial" charset="0"/>
              </a:rPr>
              <a:t>ASSESSMENT</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228600" y="1772816"/>
            <a:ext cx="82296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342900" indent="-342900" eaLnBrk="1" hangingPunct="1">
              <a:buFont typeface="Arial" pitchFamily="34" charset="0"/>
              <a:buChar char="•"/>
            </a:pPr>
            <a:r>
              <a:rPr lang="en-US" sz="2400" dirty="0" smtClean="0">
                <a:cs typeface="Arial" pitchFamily="34" charset="0"/>
              </a:rPr>
              <a:t>In </a:t>
            </a:r>
            <a:r>
              <a:rPr lang="en-US" sz="2400" dirty="0">
                <a:cs typeface="Arial" pitchFamily="34" charset="0"/>
              </a:rPr>
              <a:t>all VET courses students are assessed on their ability to perform a variety of different competencies. </a:t>
            </a:r>
          </a:p>
          <a:p>
            <a:pPr marL="342900" indent="-342900" eaLnBrk="1" hangingPunct="1">
              <a:buFont typeface="Arial" pitchFamily="34" charset="0"/>
              <a:buChar char="•"/>
            </a:pPr>
            <a:r>
              <a:rPr lang="en-US" sz="2400" dirty="0">
                <a:cs typeface="Arial" pitchFamily="34" charset="0"/>
              </a:rPr>
              <a:t>The Board of Studies does not require an assessment mark from the school at the end of the HSC.</a:t>
            </a:r>
          </a:p>
          <a:p>
            <a:pPr marL="342900" indent="-342900" eaLnBrk="1" hangingPunct="1">
              <a:buFont typeface="Arial" pitchFamily="34" charset="0"/>
              <a:buChar char="•"/>
            </a:pPr>
            <a:r>
              <a:rPr lang="en-US" sz="2400" dirty="0">
                <a:cs typeface="Arial" pitchFamily="34" charset="0"/>
              </a:rPr>
              <a:t>If a student wishes to use a VET course in the calculation of an ATAR (Australian Tertiary Admissions Rank) he must sit for the HSC exam.</a:t>
            </a:r>
          </a:p>
          <a:p>
            <a:pPr marL="342900" indent="-342900" eaLnBrk="1" hangingPunct="1">
              <a:buFont typeface="Arial" pitchFamily="34" charset="0"/>
              <a:buChar char="•"/>
            </a:pPr>
            <a:r>
              <a:rPr lang="en-US" sz="2400" dirty="0">
                <a:cs typeface="Arial" pitchFamily="34" charset="0"/>
              </a:rPr>
              <a:t>The school is required to provide an estimated mark to the Board of studies and this is only used in the event of illness or misadventure on the day of the exam. The estimated mark provided to the Board of Studies is the students result in the Trial HSC Examination</a:t>
            </a:r>
            <a:r>
              <a:rPr lang="en-US" sz="2400" dirty="0" smtClean="0">
                <a:cs typeface="Arial" pitchFamily="34" charset="0"/>
              </a:rPr>
              <a:t>.</a:t>
            </a:r>
            <a:endParaRPr lang="en-US" sz="2400" dirty="0">
              <a:cs typeface="Arial" pitchFamily="34" charset="0"/>
            </a:endParaRPr>
          </a:p>
        </p:txBody>
      </p:sp>
      <p:sp>
        <p:nvSpPr>
          <p:cNvPr id="83971" name="Rectangle 3"/>
          <p:cNvSpPr>
            <a:spLocks noChangeArrowheads="1"/>
          </p:cNvSpPr>
          <p:nvPr/>
        </p:nvSpPr>
        <p:spPr bwMode="auto">
          <a:xfrm>
            <a:off x="533400" y="1080192"/>
            <a:ext cx="7924800" cy="685800"/>
          </a:xfrm>
          <a:prstGeom prst="rect">
            <a:avLst/>
          </a:prstGeom>
          <a:noFill/>
          <a:ln w="9525">
            <a:noFill/>
            <a:miter lim="800000"/>
            <a:headEnd/>
            <a:tailEnd/>
          </a:ln>
          <a:effectLst/>
        </p:spPr>
        <p:txBody>
          <a:bodyPr lIns="92075" tIns="46038" rIns="92075" bIns="46038" anchor="ctr"/>
          <a:lstStyle/>
          <a:p>
            <a:pPr algn="ctr" fontAlgn="auto">
              <a:spcAft>
                <a:spcPts val="0"/>
              </a:spcAft>
              <a:defRPr/>
            </a:pPr>
            <a:r>
              <a:rPr lang="en-US" sz="3600" dirty="0">
                <a:effectLst>
                  <a:outerShdw blurRad="38100" dist="38100" dir="2700000" algn="tl">
                    <a:srgbClr val="000000"/>
                  </a:outerShdw>
                </a:effectLst>
                <a:latin typeface="Arial" charset="0"/>
              </a:rPr>
              <a:t>ASSESSMENT IN VET COURSES</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381000" y="1988840"/>
            <a:ext cx="82296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u="sng" dirty="0">
                <a:cs typeface="Arial" pitchFamily="34" charset="0"/>
              </a:rPr>
              <a:t>Rules continued </a:t>
            </a:r>
          </a:p>
          <a:p>
            <a:pPr eaLnBrk="1" hangingPunct="1"/>
            <a:endParaRPr lang="en-US" sz="2400" i="1" dirty="0">
              <a:cs typeface="Arial" pitchFamily="34" charset="0"/>
            </a:endParaRPr>
          </a:p>
          <a:p>
            <a:pPr eaLnBrk="1" hangingPunct="1"/>
            <a:r>
              <a:rPr lang="en-US" sz="2400" dirty="0">
                <a:cs typeface="Arial" pitchFamily="34" charset="0"/>
              </a:rPr>
              <a:t>VET students (Hospitality, </a:t>
            </a:r>
            <a:r>
              <a:rPr lang="en-US" sz="2400" dirty="0" smtClean="0">
                <a:cs typeface="Arial" pitchFamily="34" charset="0"/>
              </a:rPr>
              <a:t>Metals and Engineering, Sports Coaching, Construction </a:t>
            </a:r>
            <a:r>
              <a:rPr lang="en-US" sz="2400" dirty="0">
                <a:cs typeface="Arial" pitchFamily="34" charset="0"/>
              </a:rPr>
              <a:t>and Entertainment) on work placement have the following responsibilities:</a:t>
            </a:r>
          </a:p>
          <a:p>
            <a:pPr eaLnBrk="1" hangingPunct="1"/>
            <a:endParaRPr lang="en-US" sz="2400" dirty="0">
              <a:cs typeface="Arial" pitchFamily="34" charset="0"/>
            </a:endParaRPr>
          </a:p>
          <a:p>
            <a:pPr eaLnBrk="1" hangingPunct="1">
              <a:buFontTx/>
              <a:buAutoNum type="arabicPeriod"/>
            </a:pPr>
            <a:r>
              <a:rPr lang="en-US" sz="2400" dirty="0">
                <a:cs typeface="Arial" pitchFamily="34" charset="0"/>
              </a:rPr>
              <a:t>Find out from each of your teachers the work to be completed while you are on work placement</a:t>
            </a:r>
            <a:r>
              <a:rPr lang="en-US" sz="2400" dirty="0" smtClean="0">
                <a:cs typeface="Arial" pitchFamily="34" charset="0"/>
              </a:rPr>
              <a:t>.</a:t>
            </a:r>
            <a:endParaRPr lang="en-US" sz="2400" dirty="0">
              <a:cs typeface="Arial" pitchFamily="34" charset="0"/>
            </a:endParaRPr>
          </a:p>
          <a:p>
            <a:pPr eaLnBrk="1" hangingPunct="1">
              <a:buFontTx/>
              <a:buAutoNum type="arabicPeriod"/>
            </a:pPr>
            <a:r>
              <a:rPr lang="en-US" sz="2400" dirty="0">
                <a:cs typeface="Arial" pitchFamily="34" charset="0"/>
              </a:rPr>
              <a:t>If an assessment task is due while you are on work placement you must negotiate with your class teacher when you will hand in / complete the task.</a:t>
            </a:r>
          </a:p>
        </p:txBody>
      </p:sp>
      <p:sp>
        <p:nvSpPr>
          <p:cNvPr id="125955" name="Rectangle 3"/>
          <p:cNvSpPr>
            <a:spLocks noChangeArrowheads="1"/>
          </p:cNvSpPr>
          <p:nvPr/>
        </p:nvSpPr>
        <p:spPr bwMode="auto">
          <a:xfrm>
            <a:off x="703610" y="1196752"/>
            <a:ext cx="7924800" cy="685800"/>
          </a:xfrm>
          <a:prstGeom prst="rect">
            <a:avLst/>
          </a:prstGeom>
          <a:noFill/>
          <a:ln w="9525">
            <a:noFill/>
            <a:miter lim="800000"/>
            <a:headEnd/>
            <a:tailEnd/>
          </a:ln>
          <a:effectLst/>
        </p:spPr>
        <p:txBody>
          <a:bodyPr lIns="92075" tIns="46038" rIns="92075" bIns="46038" anchor="ctr"/>
          <a:lstStyle/>
          <a:p>
            <a:pPr fontAlgn="auto">
              <a:spcAft>
                <a:spcPts val="0"/>
              </a:spcAft>
              <a:defRPr/>
            </a:pPr>
            <a:r>
              <a:rPr lang="en-US" sz="3600" dirty="0" smtClean="0">
                <a:effectLst>
                  <a:outerShdw blurRad="38100" dist="38100" dir="2700000" algn="tl">
                    <a:srgbClr val="000000"/>
                  </a:outerShdw>
                </a:effectLst>
                <a:latin typeface="Arial" charset="0"/>
              </a:rPr>
              <a:t>VET ASSESSMENT</a:t>
            </a:r>
            <a:endParaRPr lang="en-US" sz="3600" dirty="0">
              <a:effectLst>
                <a:outerShdw blurRad="38100" dist="38100" dir="2700000" algn="tl">
                  <a:srgbClr val="000000"/>
                </a:outerShdw>
              </a:effectLst>
              <a:latin typeface="Arial"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Rectangle 2"/>
          <p:cNvSpPr txBox="1">
            <a:spLocks noChangeArrowheads="1"/>
          </p:cNvSpPr>
          <p:nvPr/>
        </p:nvSpPr>
        <p:spPr bwMode="auto">
          <a:xfrm>
            <a:off x="467544" y="1124744"/>
            <a:ext cx="8101013" cy="533400"/>
          </a:xfrm>
          <a:prstGeom prst="rect">
            <a:avLst/>
          </a:prstGeom>
          <a:noFill/>
          <a:ln w="9525">
            <a:noFill/>
            <a:miter lim="800000"/>
            <a:headEnd/>
            <a:tailEnd/>
          </a:ln>
          <a:effectLst/>
        </p:spPr>
        <p:txBody>
          <a:bodyPr lIns="92075" tIns="46038" rIns="92075" bIns="46038" anchor="ctr"/>
          <a:lstStyle/>
          <a:p>
            <a:pPr fontAlgn="auto">
              <a:spcAft>
                <a:spcPts val="0"/>
              </a:spcAft>
              <a:defRPr/>
            </a:pPr>
            <a:r>
              <a:rPr lang="en-AU" sz="3200" kern="0" dirty="0">
                <a:effectLst>
                  <a:outerShdw blurRad="38100" dist="38100" dir="2700000" algn="tl">
                    <a:srgbClr val="000000"/>
                  </a:outerShdw>
                </a:effectLst>
                <a:ea typeface="ＭＳ Ｐゴシック" pitchFamily="-128" charset="-128"/>
                <a:cs typeface="Arial" pitchFamily="34" charset="0"/>
              </a:rPr>
              <a:t>Australian Tertiary Admission Rank (ATAR) </a:t>
            </a:r>
          </a:p>
        </p:txBody>
      </p:sp>
      <p:sp>
        <p:nvSpPr>
          <p:cNvPr id="10" name="Rectangle 3"/>
          <p:cNvSpPr txBox="1">
            <a:spLocks noChangeArrowheads="1"/>
          </p:cNvSpPr>
          <p:nvPr/>
        </p:nvSpPr>
        <p:spPr bwMode="auto">
          <a:xfrm>
            <a:off x="524155" y="1844824"/>
            <a:ext cx="8229600" cy="4248497"/>
          </a:xfrm>
          <a:prstGeom prst="rect">
            <a:avLst/>
          </a:prstGeom>
          <a:noFill/>
          <a:ln w="9525">
            <a:noFill/>
            <a:miter lim="800000"/>
            <a:headEnd/>
            <a:tailEnd/>
          </a:ln>
          <a:effectLst/>
        </p:spPr>
        <p:txBody>
          <a:bodyPr/>
          <a:lstStyle/>
          <a:p>
            <a:pPr fontAlgn="auto">
              <a:lnSpc>
                <a:spcPct val="90000"/>
              </a:lnSpc>
              <a:spcBef>
                <a:spcPct val="20000"/>
              </a:spcBef>
              <a:spcAft>
                <a:spcPts val="0"/>
              </a:spcAft>
              <a:buClr>
                <a:schemeClr val="accent2"/>
              </a:buClr>
              <a:buSzPct val="80000"/>
              <a:defRPr/>
            </a:pPr>
            <a:r>
              <a:rPr lang="en-AU" sz="2800" kern="0" dirty="0" smtClean="0">
                <a:ea typeface="ＭＳ Ｐゴシック" pitchFamily="-128" charset="-128"/>
                <a:cs typeface="Arial" pitchFamily="34" charset="0"/>
              </a:rPr>
              <a:t>In </a:t>
            </a:r>
            <a:r>
              <a:rPr lang="en-AU" sz="2800" kern="0" dirty="0">
                <a:ea typeface="ＭＳ Ｐゴシック" pitchFamily="-128" charset="-128"/>
                <a:cs typeface="Arial" pitchFamily="34" charset="0"/>
              </a:rPr>
              <a:t>2009, the Universities Admissions Index (UAI) changed to the Australian Tertiary Admission Rank (ATAR).</a:t>
            </a:r>
          </a:p>
          <a:p>
            <a:pPr marL="342900" indent="-342900" fontAlgn="auto">
              <a:lnSpc>
                <a:spcPct val="90000"/>
              </a:lnSpc>
              <a:spcBef>
                <a:spcPct val="20000"/>
              </a:spcBef>
              <a:spcAft>
                <a:spcPts val="0"/>
              </a:spcAft>
              <a:buClr>
                <a:schemeClr val="accent2"/>
              </a:buClr>
              <a:buSzPct val="80000"/>
              <a:buFont typeface="Arial" pitchFamily="34" charset="0"/>
              <a:buChar char="•"/>
              <a:defRPr/>
            </a:pPr>
            <a:r>
              <a:rPr lang="en-AU" sz="2800" kern="0" dirty="0">
                <a:ea typeface="ＭＳ Ｐゴシック" pitchFamily="-128" charset="-128"/>
                <a:cs typeface="Arial" pitchFamily="34" charset="0"/>
              </a:rPr>
              <a:t>The maximum ATAR is now 99.95 (as opposed to a maximum UAI of 100).</a:t>
            </a:r>
          </a:p>
          <a:p>
            <a:pPr marL="342900" indent="-342900" fontAlgn="auto">
              <a:lnSpc>
                <a:spcPct val="90000"/>
              </a:lnSpc>
              <a:spcBef>
                <a:spcPct val="20000"/>
              </a:spcBef>
              <a:spcAft>
                <a:spcPts val="0"/>
              </a:spcAft>
              <a:buClr>
                <a:schemeClr val="accent2"/>
              </a:buClr>
              <a:buSzPct val="80000"/>
              <a:buFont typeface="Arial" pitchFamily="34" charset="0"/>
              <a:buChar char="•"/>
              <a:defRPr/>
            </a:pPr>
            <a:r>
              <a:rPr lang="en-AU" sz="2800" kern="0" dirty="0">
                <a:ea typeface="ＭＳ Ｐゴシック" pitchFamily="-128" charset="-128"/>
                <a:cs typeface="Arial" pitchFamily="34" charset="0"/>
              </a:rPr>
              <a:t>Achieving an ATAR of 99.95 is the same as achieving a UAI of 100.</a:t>
            </a:r>
          </a:p>
          <a:p>
            <a:pPr marL="342900" indent="-342900" fontAlgn="auto">
              <a:lnSpc>
                <a:spcPct val="90000"/>
              </a:lnSpc>
              <a:spcBef>
                <a:spcPct val="20000"/>
              </a:spcBef>
              <a:spcAft>
                <a:spcPts val="0"/>
              </a:spcAft>
              <a:buClr>
                <a:schemeClr val="accent2"/>
              </a:buClr>
              <a:buSzPct val="80000"/>
              <a:buFont typeface="Arial" pitchFamily="34" charset="0"/>
              <a:buChar char="•"/>
              <a:defRPr/>
            </a:pPr>
            <a:r>
              <a:rPr lang="en-AU" sz="2800" kern="0" dirty="0">
                <a:ea typeface="ＭＳ Ｐゴシック" pitchFamily="-128" charset="-128"/>
                <a:cs typeface="Arial" pitchFamily="34" charset="0"/>
              </a:rPr>
              <a:t>Rules for the ATAR are the same as for the UAI.  </a:t>
            </a:r>
          </a:p>
          <a:p>
            <a:pPr marL="342900" indent="-342900" fontAlgn="auto">
              <a:lnSpc>
                <a:spcPct val="90000"/>
              </a:lnSpc>
              <a:spcBef>
                <a:spcPct val="20000"/>
              </a:spcBef>
              <a:spcAft>
                <a:spcPts val="0"/>
              </a:spcAft>
              <a:buClr>
                <a:schemeClr val="accent2"/>
              </a:buClr>
              <a:buSzPct val="80000"/>
              <a:buFont typeface="Arial" pitchFamily="34" charset="0"/>
              <a:buChar char="•"/>
              <a:defRPr/>
            </a:pPr>
            <a:r>
              <a:rPr lang="en-AU" sz="2800" kern="0" dirty="0">
                <a:ea typeface="ＭＳ Ｐゴシック" pitchFamily="-128" charset="-128"/>
                <a:cs typeface="Arial" pitchFamily="34" charset="0"/>
              </a:rPr>
              <a:t>There will be no changes </a:t>
            </a:r>
            <a:r>
              <a:rPr lang="en-AU" sz="2800" kern="0" dirty="0" smtClean="0">
                <a:ea typeface="ＭＳ Ｐゴシック" pitchFamily="-128" charset="-128"/>
                <a:cs typeface="Arial" pitchFamily="34" charset="0"/>
              </a:rPr>
              <a:t>to: scaling </a:t>
            </a:r>
            <a:r>
              <a:rPr lang="en-AU" sz="2800" kern="0" dirty="0">
                <a:ea typeface="ＭＳ Ｐゴシック" pitchFamily="-128" charset="-128"/>
                <a:cs typeface="Arial" pitchFamily="34" charset="0"/>
              </a:rPr>
              <a:t>process, rank order of students, student selection for university courses</a:t>
            </a:r>
          </a:p>
          <a:p>
            <a:pPr marL="342900" indent="-342900" fontAlgn="auto">
              <a:lnSpc>
                <a:spcPct val="90000"/>
              </a:lnSpc>
              <a:spcBef>
                <a:spcPct val="20000"/>
              </a:spcBef>
              <a:spcAft>
                <a:spcPts val="0"/>
              </a:spcAft>
              <a:buClr>
                <a:schemeClr val="accent2"/>
              </a:buClr>
              <a:buSzPct val="80000"/>
              <a:buFont typeface="Arial" pitchFamily="34" charset="0"/>
              <a:buChar char="•"/>
              <a:defRPr/>
            </a:pPr>
            <a:endParaRPr lang="en-AU" sz="2400" kern="0" dirty="0">
              <a:ea typeface="ＭＳ Ｐゴシック" pitchFamily="-128" charset="-128"/>
              <a:cs typeface="Arial" pitchFamily="34"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619672" y="1268760"/>
            <a:ext cx="5819775" cy="5334000"/>
          </a:xfrm>
          <a:prstGeom prst="rect">
            <a:avLst/>
          </a:prstGeom>
        </p:spPr>
      </p:pic>
    </p:spTree>
    <p:extLst>
      <p:ext uri="{BB962C8B-B14F-4D97-AF65-F5344CB8AC3E}">
        <p14:creationId xmlns:p14="http://schemas.microsoft.com/office/powerpoint/2010/main" val="1808630820"/>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Content Placeholder 2"/>
          <p:cNvSpPr>
            <a:spLocks noGrp="1"/>
          </p:cNvSpPr>
          <p:nvPr>
            <p:ph idx="1"/>
          </p:nvPr>
        </p:nvSpPr>
        <p:spPr>
          <a:xfrm>
            <a:off x="539552" y="2204864"/>
            <a:ext cx="8153400" cy="4022576"/>
          </a:xfrm>
        </p:spPr>
        <p:txBody>
          <a:bodyPr/>
          <a:lstStyle/>
          <a:p>
            <a:pPr marL="0" indent="0" eaLnBrk="1" hangingPunct="1">
              <a:buFont typeface="Wingdings" pitchFamily="2" charset="2"/>
              <a:buNone/>
            </a:pPr>
            <a:r>
              <a:rPr lang="en-US" sz="2800" dirty="0" smtClean="0">
                <a:latin typeface="Arial" pitchFamily="34" charset="0"/>
                <a:cs typeface="Arial" pitchFamily="34" charset="0"/>
              </a:rPr>
              <a:t>Other criteria such as a portfolio, interview, audition, questionnaire or test may also be taken into account in conjunction with the ATAR for certain courses.</a:t>
            </a:r>
          </a:p>
          <a:p>
            <a:pPr eaLnBrk="1" hangingPunct="1"/>
            <a:endParaRPr lang="en-US" sz="2800" dirty="0" smtClean="0">
              <a:latin typeface="Arial" pitchFamily="34" charset="0"/>
              <a:cs typeface="Arial" pitchFamily="34" charset="0"/>
            </a:endParaRPr>
          </a:p>
          <a:p>
            <a:pPr marL="109537" indent="0" eaLnBrk="1" hangingPunct="1">
              <a:buNone/>
            </a:pPr>
            <a:r>
              <a:rPr lang="en-US" sz="2800" dirty="0" smtClean="0">
                <a:latin typeface="Arial" pitchFamily="34" charset="0"/>
                <a:cs typeface="Arial" pitchFamily="34" charset="0"/>
              </a:rPr>
              <a:t>Calculation of the ATAR is the responsibility of the University Admissions Centre (UAC) </a:t>
            </a:r>
            <a:r>
              <a:rPr lang="en-US" sz="2800" b="1" u="sng" dirty="0" smtClean="0">
                <a:latin typeface="Arial" pitchFamily="34" charset="0"/>
                <a:cs typeface="Arial" pitchFamily="34" charset="0"/>
              </a:rPr>
              <a:t>not the Board of Studies</a:t>
            </a:r>
            <a:endParaRPr lang="en-US" sz="2800" dirty="0" smtClean="0">
              <a:latin typeface="Arial" pitchFamily="34" charset="0"/>
              <a:cs typeface="Arial" pitchFamily="34" charset="0"/>
            </a:endParaRPr>
          </a:p>
        </p:txBody>
      </p:sp>
      <p:sp>
        <p:nvSpPr>
          <p:cNvPr id="4" name="Rectangle 3"/>
          <p:cNvSpPr/>
          <p:nvPr/>
        </p:nvSpPr>
        <p:spPr>
          <a:xfrm>
            <a:off x="539552" y="1468314"/>
            <a:ext cx="8280648" cy="584775"/>
          </a:xfrm>
          <a:prstGeom prst="rect">
            <a:avLst/>
          </a:prstGeom>
        </p:spPr>
        <p:txBody>
          <a:bodyPr wrap="square">
            <a:spAutoFit/>
          </a:bodyPr>
          <a:lstStyle/>
          <a:p>
            <a:pPr fontAlgn="auto">
              <a:spcAft>
                <a:spcPts val="0"/>
              </a:spcAft>
              <a:defRPr/>
            </a:pPr>
            <a:r>
              <a:rPr lang="en-AU" sz="3200" kern="0" dirty="0">
                <a:effectLst>
                  <a:outerShdw blurRad="38100" dist="38100" dir="2700000" algn="tl">
                    <a:srgbClr val="000000"/>
                  </a:outerShdw>
                </a:effectLst>
                <a:ea typeface="ＭＳ Ｐゴシック" pitchFamily="-128" charset="-128"/>
                <a:cs typeface="Arial" pitchFamily="34" charset="0"/>
              </a:rPr>
              <a:t>Australian Tertiary Admission Rank (ATAR) </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387109" y="1772816"/>
            <a:ext cx="84582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342900" indent="-342900" eaLnBrk="1" hangingPunct="1">
              <a:buFont typeface="Arial" pitchFamily="34" charset="0"/>
              <a:buChar char="•"/>
            </a:pPr>
            <a:r>
              <a:rPr lang="en-US" sz="2400" dirty="0">
                <a:cs typeface="Arial" pitchFamily="34" charset="0"/>
              </a:rPr>
              <a:t>The best 10 units of marks from Board Developed courses are used to calculate this mark</a:t>
            </a:r>
            <a:r>
              <a:rPr lang="en-US" sz="2400" dirty="0" smtClean="0">
                <a:cs typeface="Arial" pitchFamily="34" charset="0"/>
              </a:rPr>
              <a:t>.</a:t>
            </a:r>
            <a:endParaRPr lang="en-US" sz="2400" dirty="0">
              <a:cs typeface="Arial" pitchFamily="34" charset="0"/>
            </a:endParaRPr>
          </a:p>
          <a:p>
            <a:pPr marL="342900" indent="-342900" eaLnBrk="1" hangingPunct="1">
              <a:buFont typeface="Arial" pitchFamily="34" charset="0"/>
              <a:buChar char="•"/>
            </a:pPr>
            <a:r>
              <a:rPr lang="en-US" sz="2400" dirty="0">
                <a:cs typeface="Arial" pitchFamily="34" charset="0"/>
              </a:rPr>
              <a:t>Included in this mark are: </a:t>
            </a:r>
            <a:br>
              <a:rPr lang="en-US" sz="2400" dirty="0">
                <a:cs typeface="Arial" pitchFamily="34" charset="0"/>
              </a:rPr>
            </a:br>
            <a:r>
              <a:rPr lang="en-US" sz="2400" dirty="0">
                <a:cs typeface="Arial" pitchFamily="34" charset="0"/>
              </a:rPr>
              <a:t>   -  2 units of English</a:t>
            </a:r>
            <a:br>
              <a:rPr lang="en-US" sz="2400" dirty="0">
                <a:cs typeface="Arial" pitchFamily="34" charset="0"/>
              </a:rPr>
            </a:br>
            <a:r>
              <a:rPr lang="en-US" sz="2400" dirty="0">
                <a:cs typeface="Arial" pitchFamily="34" charset="0"/>
              </a:rPr>
              <a:t>   - </a:t>
            </a:r>
            <a:r>
              <a:rPr lang="en-US" sz="2400" dirty="0" smtClean="0">
                <a:cs typeface="Arial" pitchFamily="34" charset="0"/>
              </a:rPr>
              <a:t> At </a:t>
            </a:r>
            <a:r>
              <a:rPr lang="en-US" sz="2400" dirty="0">
                <a:cs typeface="Arial" pitchFamily="34" charset="0"/>
              </a:rPr>
              <a:t>most 2 units of Category B </a:t>
            </a:r>
            <a:r>
              <a:rPr lang="en-US" sz="2400" dirty="0" smtClean="0">
                <a:cs typeface="Arial" pitchFamily="34" charset="0"/>
              </a:rPr>
              <a:t>subjects (Construction, Hospitality</a:t>
            </a:r>
            <a:r>
              <a:rPr lang="en-US" sz="2400" dirty="0">
                <a:cs typeface="Arial" pitchFamily="34" charset="0"/>
              </a:rPr>
              <a:t>, </a:t>
            </a:r>
            <a:r>
              <a:rPr lang="en-US" sz="2400" dirty="0" smtClean="0">
                <a:cs typeface="Arial" pitchFamily="34" charset="0"/>
              </a:rPr>
              <a:t>Entertainment, Metals and Engineering, and TVET </a:t>
            </a:r>
            <a:r>
              <a:rPr lang="en-US" sz="2400" dirty="0">
                <a:cs typeface="Arial" pitchFamily="34" charset="0"/>
              </a:rPr>
              <a:t>Courses)</a:t>
            </a:r>
          </a:p>
          <a:p>
            <a:pPr marL="342900" indent="-342900" eaLnBrk="1" hangingPunct="1">
              <a:buFont typeface="Arial" pitchFamily="34" charset="0"/>
              <a:buChar char="•"/>
            </a:pPr>
            <a:r>
              <a:rPr lang="en-US" sz="2400" dirty="0" smtClean="0">
                <a:cs typeface="Arial" pitchFamily="34" charset="0"/>
              </a:rPr>
              <a:t>English Studies, although a board developed course, does not contribute in the calculation of the ATAR.</a:t>
            </a:r>
            <a:endParaRPr lang="en-US" sz="2400" dirty="0">
              <a:cs typeface="Arial" pitchFamily="34" charset="0"/>
            </a:endParaRPr>
          </a:p>
          <a:p>
            <a:pPr marL="342900" indent="-342900" eaLnBrk="1" hangingPunct="1">
              <a:buFont typeface="Arial" pitchFamily="34" charset="0"/>
              <a:buChar char="•"/>
            </a:pPr>
            <a:r>
              <a:rPr lang="en-US" sz="2400" dirty="0">
                <a:cs typeface="Arial" pitchFamily="34" charset="0"/>
              </a:rPr>
              <a:t>Board Endorsed Courses are not used in calculating the ATAR (Photography, </a:t>
            </a:r>
            <a:r>
              <a:rPr lang="en-US" sz="2400" dirty="0" smtClean="0">
                <a:cs typeface="Arial" pitchFamily="34" charset="0"/>
              </a:rPr>
              <a:t>Sports Coaching, </a:t>
            </a:r>
            <a:r>
              <a:rPr lang="en-US" sz="2400" dirty="0">
                <a:cs typeface="Arial" pitchFamily="34" charset="0"/>
              </a:rPr>
              <a:t>Catholic </a:t>
            </a:r>
            <a:r>
              <a:rPr lang="en-US" sz="2400" dirty="0" smtClean="0">
                <a:cs typeface="Arial" pitchFamily="34" charset="0"/>
              </a:rPr>
              <a:t>Studies and Mathematics General 1.)</a:t>
            </a:r>
            <a:endParaRPr lang="en-US" sz="2400" dirty="0">
              <a:cs typeface="Arial" pitchFamily="34" charset="0"/>
            </a:endParaRPr>
          </a:p>
        </p:txBody>
      </p:sp>
      <p:sp>
        <p:nvSpPr>
          <p:cNvPr id="164867" name="Rectangle 3"/>
          <p:cNvSpPr>
            <a:spLocks noChangeArrowheads="1"/>
          </p:cNvSpPr>
          <p:nvPr/>
        </p:nvSpPr>
        <p:spPr bwMode="auto">
          <a:xfrm>
            <a:off x="683568" y="930336"/>
            <a:ext cx="6480720" cy="990600"/>
          </a:xfrm>
          <a:prstGeom prst="rect">
            <a:avLst/>
          </a:prstGeom>
          <a:noFill/>
          <a:ln w="9525">
            <a:noFill/>
            <a:miter lim="800000"/>
            <a:headEnd/>
            <a:tailEnd/>
          </a:ln>
          <a:effectLst/>
        </p:spPr>
        <p:txBody>
          <a:bodyPr lIns="92075" tIns="46038" rIns="92075" bIns="46038" anchor="ctr"/>
          <a:lstStyle/>
          <a:p>
            <a:pPr fontAlgn="auto">
              <a:spcAft>
                <a:spcPts val="0"/>
              </a:spcAft>
              <a:defRPr/>
            </a:pPr>
            <a:r>
              <a:rPr lang="en-AU" sz="3600" dirty="0" smtClean="0">
                <a:effectLst>
                  <a:outerShdw blurRad="38100" dist="38100" dir="2700000" algn="tl">
                    <a:srgbClr val="000000"/>
                  </a:outerShdw>
                </a:effectLst>
                <a:latin typeface="Arial" charset="0"/>
              </a:rPr>
              <a:t>ATAR Calculation </a:t>
            </a:r>
            <a:endParaRPr lang="en-US" sz="3600" dirty="0">
              <a:effectLst>
                <a:outerShdw blurRad="38100" dist="38100" dir="2700000" algn="tl">
                  <a:srgbClr val="000000"/>
                </a:outerShdw>
              </a:effectLst>
              <a:latin typeface="Arial"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Rectangle 2"/>
          <p:cNvSpPr>
            <a:spLocks noGrp="1" noChangeArrowheads="1"/>
          </p:cNvSpPr>
          <p:nvPr>
            <p:ph type="title"/>
          </p:nvPr>
        </p:nvSpPr>
        <p:spPr>
          <a:xfrm>
            <a:off x="170028" y="1103526"/>
            <a:ext cx="6858000" cy="533400"/>
          </a:xfrm>
        </p:spPr>
        <p:txBody>
          <a:bodyPr>
            <a:noAutofit/>
          </a:bodyPr>
          <a:lstStyle/>
          <a:p>
            <a:pPr eaLnBrk="1" hangingPunct="1">
              <a:defRPr/>
            </a:pPr>
            <a:r>
              <a:rPr lang="en-GB" sz="3600" b="0" dirty="0" smtClean="0">
                <a:solidFill>
                  <a:schemeClr val="tx1"/>
                </a:solidFill>
                <a:latin typeface="Arial" pitchFamily="34" charset="0"/>
                <a:ea typeface="ＭＳ Ｐゴシック" pitchFamily="-128" charset="-128"/>
                <a:cs typeface="Arial" pitchFamily="34" charset="0"/>
              </a:rPr>
              <a:t>Calculating the ATAR</a:t>
            </a:r>
          </a:p>
        </p:txBody>
      </p:sp>
      <p:sp>
        <p:nvSpPr>
          <p:cNvPr id="18" name="Text Box 3"/>
          <p:cNvSpPr txBox="1">
            <a:spLocks noChangeArrowheads="1"/>
          </p:cNvSpPr>
          <p:nvPr/>
        </p:nvSpPr>
        <p:spPr bwMode="auto">
          <a:xfrm>
            <a:off x="457200" y="1636926"/>
            <a:ext cx="3581400" cy="492125"/>
          </a:xfrm>
          <a:prstGeom prst="rect">
            <a:avLst/>
          </a:prstGeom>
          <a:solidFill>
            <a:schemeClr val="tx2">
              <a:lumMod val="40000"/>
              <a:lumOff val="60000"/>
            </a:schemeClr>
          </a:solidFill>
          <a:ln w="9525">
            <a:noFill/>
            <a:miter lim="800000"/>
            <a:headEnd/>
            <a:tailEnd/>
          </a:ln>
        </p:spPr>
        <p:txBody>
          <a:bodyPr>
            <a:spAutoFit/>
          </a:bodyPr>
          <a:lstStyle/>
          <a:p>
            <a:pPr algn="ctr" fontAlgn="auto">
              <a:spcBef>
                <a:spcPts val="0"/>
              </a:spcBef>
              <a:spcAft>
                <a:spcPts val="0"/>
              </a:spcAft>
              <a:defRPr/>
            </a:pPr>
            <a:r>
              <a:rPr lang="en-GB" sz="2600" b="1" dirty="0">
                <a:solidFill>
                  <a:schemeClr val="tx1">
                    <a:lumMod val="95000"/>
                    <a:lumOff val="5000"/>
                  </a:schemeClr>
                </a:solidFill>
                <a:latin typeface="+mn-lt"/>
              </a:rPr>
              <a:t>Board of Studies</a:t>
            </a:r>
          </a:p>
        </p:txBody>
      </p:sp>
      <p:sp>
        <p:nvSpPr>
          <p:cNvPr id="19" name="Text Box 4"/>
          <p:cNvSpPr txBox="1">
            <a:spLocks noChangeArrowheads="1"/>
          </p:cNvSpPr>
          <p:nvPr/>
        </p:nvSpPr>
        <p:spPr bwMode="auto">
          <a:xfrm>
            <a:off x="4648200" y="1498019"/>
            <a:ext cx="4427538"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200" b="1" dirty="0">
                <a:latin typeface="Lucida Sans Unicode" pitchFamily="34" charset="0"/>
              </a:rPr>
              <a:t>Raw                  Moderated</a:t>
            </a:r>
          </a:p>
          <a:p>
            <a:pPr eaLnBrk="1" hangingPunct="1"/>
            <a:r>
              <a:rPr lang="en-GB" sz="2200" b="1" dirty="0">
                <a:latin typeface="Lucida Sans Unicode" pitchFamily="34" charset="0"/>
              </a:rPr>
              <a:t>Exam    +    Assessment Marks</a:t>
            </a:r>
          </a:p>
        </p:txBody>
      </p:sp>
      <p:sp>
        <p:nvSpPr>
          <p:cNvPr id="20" name="Text Box 5"/>
          <p:cNvSpPr txBox="1">
            <a:spLocks noChangeArrowheads="1"/>
          </p:cNvSpPr>
          <p:nvPr/>
        </p:nvSpPr>
        <p:spPr bwMode="auto">
          <a:xfrm>
            <a:off x="3492500" y="2782354"/>
            <a:ext cx="5259388" cy="461963"/>
          </a:xfrm>
          <a:prstGeom prst="rect">
            <a:avLst/>
          </a:prstGeom>
          <a:solidFill>
            <a:schemeClr val="tx2">
              <a:lumMod val="40000"/>
              <a:lumOff val="60000"/>
            </a:schemeClr>
          </a:solidFill>
          <a:ln w="9525">
            <a:noFill/>
            <a:miter lim="800000"/>
            <a:headEnd/>
            <a:tailEnd/>
          </a:ln>
        </p:spPr>
        <p:txBody>
          <a:bodyPr>
            <a:spAutoFit/>
          </a:bodyPr>
          <a:lstStyle/>
          <a:p>
            <a:pPr algn="ctr" fontAlgn="auto">
              <a:spcBef>
                <a:spcPts val="0"/>
              </a:spcBef>
              <a:spcAft>
                <a:spcPts val="0"/>
              </a:spcAft>
              <a:defRPr/>
            </a:pPr>
            <a:r>
              <a:rPr lang="en-GB" sz="2400" b="1" dirty="0">
                <a:solidFill>
                  <a:schemeClr val="tx1">
                    <a:lumMod val="95000"/>
                    <a:lumOff val="5000"/>
                  </a:schemeClr>
                </a:solidFill>
                <a:latin typeface="+mn-lt"/>
              </a:rPr>
              <a:t>Universities Admissions Centre</a:t>
            </a:r>
          </a:p>
        </p:txBody>
      </p:sp>
      <p:sp>
        <p:nvSpPr>
          <p:cNvPr id="21" name="Text Box 6"/>
          <p:cNvSpPr txBox="1">
            <a:spLocks noChangeArrowheads="1"/>
          </p:cNvSpPr>
          <p:nvPr/>
        </p:nvSpPr>
        <p:spPr bwMode="auto">
          <a:xfrm>
            <a:off x="5355723" y="3717032"/>
            <a:ext cx="1524000" cy="461962"/>
          </a:xfrm>
          <a:prstGeom prst="rect">
            <a:avLst/>
          </a:prstGeom>
          <a:solidFill>
            <a:schemeClr val="tx2">
              <a:lumMod val="40000"/>
              <a:lumOff val="60000"/>
            </a:schemeClr>
          </a:solidFill>
          <a:ln w="9525">
            <a:noFill/>
            <a:miter lim="800000"/>
            <a:headEnd/>
            <a:tailEnd/>
          </a:ln>
        </p:spPr>
        <p:txBody>
          <a:bodyPr>
            <a:spAutoFit/>
          </a:bodyPr>
          <a:lstStyle/>
          <a:p>
            <a:pPr algn="ctr" fontAlgn="auto">
              <a:spcBef>
                <a:spcPts val="0"/>
              </a:spcBef>
              <a:spcAft>
                <a:spcPts val="0"/>
              </a:spcAft>
              <a:defRPr/>
            </a:pPr>
            <a:r>
              <a:rPr lang="en-GB" sz="2400" b="1" dirty="0">
                <a:solidFill>
                  <a:schemeClr val="tx1">
                    <a:lumMod val="95000"/>
                    <a:lumOff val="5000"/>
                  </a:schemeClr>
                </a:solidFill>
                <a:latin typeface="+mn-lt"/>
              </a:rPr>
              <a:t>Scaled</a:t>
            </a:r>
          </a:p>
        </p:txBody>
      </p:sp>
      <p:sp>
        <p:nvSpPr>
          <p:cNvPr id="22" name="Text Box 7"/>
          <p:cNvSpPr txBox="1">
            <a:spLocks noChangeArrowheads="1"/>
          </p:cNvSpPr>
          <p:nvPr/>
        </p:nvSpPr>
        <p:spPr bwMode="auto">
          <a:xfrm>
            <a:off x="4484688" y="4652963"/>
            <a:ext cx="3276600" cy="830262"/>
          </a:xfrm>
          <a:prstGeom prst="rect">
            <a:avLst/>
          </a:prstGeom>
          <a:solidFill>
            <a:schemeClr val="tx2">
              <a:lumMod val="40000"/>
              <a:lumOff val="60000"/>
            </a:schemeClr>
          </a:solidFill>
          <a:ln w="9525">
            <a:noFill/>
            <a:miter lim="800000"/>
            <a:headEnd/>
            <a:tailEnd/>
          </a:ln>
        </p:spPr>
        <p:txBody>
          <a:bodyPr>
            <a:spAutoFit/>
          </a:bodyPr>
          <a:lstStyle/>
          <a:p>
            <a:pPr algn="ctr" fontAlgn="auto">
              <a:spcBef>
                <a:spcPts val="0"/>
              </a:spcBef>
              <a:spcAft>
                <a:spcPts val="0"/>
              </a:spcAft>
              <a:defRPr/>
            </a:pPr>
            <a:r>
              <a:rPr lang="en-GB" sz="2400" b="1" dirty="0">
                <a:solidFill>
                  <a:schemeClr val="tx1">
                    <a:lumMod val="95000"/>
                    <a:lumOff val="5000"/>
                  </a:schemeClr>
                </a:solidFill>
                <a:latin typeface="+mn-lt"/>
              </a:rPr>
              <a:t>2 units of English + next best 8 units</a:t>
            </a:r>
          </a:p>
        </p:txBody>
      </p:sp>
      <p:sp>
        <p:nvSpPr>
          <p:cNvPr id="23" name="Text Box 8"/>
          <p:cNvSpPr txBox="1">
            <a:spLocks noChangeArrowheads="1"/>
          </p:cNvSpPr>
          <p:nvPr/>
        </p:nvSpPr>
        <p:spPr bwMode="auto">
          <a:xfrm>
            <a:off x="5257800" y="5805488"/>
            <a:ext cx="1828800" cy="523875"/>
          </a:xfrm>
          <a:prstGeom prst="rect">
            <a:avLst/>
          </a:prstGeom>
          <a:solidFill>
            <a:schemeClr val="tx2">
              <a:lumMod val="40000"/>
              <a:lumOff val="60000"/>
            </a:schemeClr>
          </a:solidFill>
          <a:ln w="9525">
            <a:noFill/>
            <a:miter lim="800000"/>
            <a:headEnd/>
            <a:tailEnd/>
          </a:ln>
        </p:spPr>
        <p:txBody>
          <a:bodyPr>
            <a:spAutoFit/>
          </a:bodyPr>
          <a:lstStyle/>
          <a:p>
            <a:pPr algn="ctr" fontAlgn="auto">
              <a:spcBef>
                <a:spcPts val="0"/>
              </a:spcBef>
              <a:spcAft>
                <a:spcPts val="0"/>
              </a:spcAft>
              <a:defRPr/>
            </a:pPr>
            <a:r>
              <a:rPr lang="en-GB" sz="2800" b="1" dirty="0">
                <a:solidFill>
                  <a:schemeClr val="tx1">
                    <a:lumMod val="95000"/>
                    <a:lumOff val="5000"/>
                  </a:schemeClr>
                </a:solidFill>
                <a:latin typeface="+mn-lt"/>
              </a:rPr>
              <a:t>ATAR</a:t>
            </a:r>
          </a:p>
        </p:txBody>
      </p:sp>
      <p:sp>
        <p:nvSpPr>
          <p:cNvPr id="24" name="Text Box 9"/>
          <p:cNvSpPr txBox="1">
            <a:spLocks noChangeArrowheads="1"/>
          </p:cNvSpPr>
          <p:nvPr/>
        </p:nvSpPr>
        <p:spPr bwMode="auto">
          <a:xfrm>
            <a:off x="457200" y="3429000"/>
            <a:ext cx="3581400" cy="2303463"/>
          </a:xfrm>
          <a:prstGeom prst="rect">
            <a:avLst/>
          </a:prstGeom>
          <a:solidFill>
            <a:schemeClr val="tx2">
              <a:lumMod val="40000"/>
              <a:lumOff val="60000"/>
            </a:schemeClr>
          </a:solidFill>
          <a:ln w="38100" cmpd="dbl">
            <a:noFill/>
            <a:miter lim="800000"/>
            <a:headEnd/>
            <a:tailEnd/>
          </a:ln>
        </p:spPr>
        <p:txBody>
          <a:bodyPr>
            <a:spAutoFit/>
          </a:bodyPr>
          <a:lstStyle/>
          <a:p>
            <a:pPr algn="ctr" fontAlgn="auto">
              <a:spcBef>
                <a:spcPts val="0"/>
              </a:spcBef>
              <a:spcAft>
                <a:spcPts val="0"/>
              </a:spcAft>
              <a:defRPr/>
            </a:pPr>
            <a:r>
              <a:rPr lang="en-AU" sz="2400" dirty="0">
                <a:solidFill>
                  <a:schemeClr val="tx1">
                    <a:lumMod val="95000"/>
                    <a:lumOff val="5000"/>
                  </a:schemeClr>
                </a:solidFill>
                <a:latin typeface="+mn-lt"/>
              </a:rPr>
              <a:t>The scaled mark</a:t>
            </a:r>
            <a:br>
              <a:rPr lang="en-AU" sz="2400" dirty="0">
                <a:solidFill>
                  <a:schemeClr val="tx1">
                    <a:lumMod val="95000"/>
                    <a:lumOff val="5000"/>
                  </a:schemeClr>
                </a:solidFill>
                <a:latin typeface="+mn-lt"/>
              </a:rPr>
            </a:br>
            <a:r>
              <a:rPr lang="en-AU" sz="2400" dirty="0">
                <a:solidFill>
                  <a:schemeClr val="tx1">
                    <a:lumMod val="95000"/>
                    <a:lumOff val="5000"/>
                  </a:schemeClr>
                </a:solidFill>
                <a:latin typeface="+mn-lt"/>
              </a:rPr>
              <a:t>for each course is</a:t>
            </a:r>
            <a:br>
              <a:rPr lang="en-AU" sz="2400" dirty="0">
                <a:solidFill>
                  <a:schemeClr val="tx1">
                    <a:lumMod val="95000"/>
                    <a:lumOff val="5000"/>
                  </a:schemeClr>
                </a:solidFill>
                <a:latin typeface="+mn-lt"/>
              </a:rPr>
            </a:br>
            <a:r>
              <a:rPr lang="en-GB" sz="2400" dirty="0">
                <a:solidFill>
                  <a:schemeClr val="tx1">
                    <a:lumMod val="95000"/>
                    <a:lumOff val="5000"/>
                  </a:schemeClr>
                </a:solidFill>
                <a:latin typeface="+mn-lt"/>
              </a:rPr>
              <a:t>based on the  quality</a:t>
            </a:r>
            <a:br>
              <a:rPr lang="en-GB" sz="2400" dirty="0">
                <a:solidFill>
                  <a:schemeClr val="tx1">
                    <a:lumMod val="95000"/>
                    <a:lumOff val="5000"/>
                  </a:schemeClr>
                </a:solidFill>
                <a:latin typeface="+mn-lt"/>
              </a:rPr>
            </a:br>
            <a:r>
              <a:rPr lang="en-GB" sz="2400" dirty="0">
                <a:solidFill>
                  <a:schemeClr val="tx1">
                    <a:lumMod val="95000"/>
                    <a:lumOff val="5000"/>
                  </a:schemeClr>
                </a:solidFill>
                <a:latin typeface="+mn-lt"/>
              </a:rPr>
              <a:t>of the candidates in that course in that year</a:t>
            </a:r>
          </a:p>
        </p:txBody>
      </p:sp>
      <p:sp>
        <p:nvSpPr>
          <p:cNvPr id="25" name="Line 10"/>
          <p:cNvSpPr>
            <a:spLocks noChangeShapeType="1"/>
          </p:cNvSpPr>
          <p:nvPr/>
        </p:nvSpPr>
        <p:spPr bwMode="auto">
          <a:xfrm>
            <a:off x="4114800" y="1882988"/>
            <a:ext cx="5715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AU"/>
          </a:p>
        </p:txBody>
      </p:sp>
      <p:sp>
        <p:nvSpPr>
          <p:cNvPr id="26" name="Line 11"/>
          <p:cNvSpPr>
            <a:spLocks noChangeShapeType="1"/>
          </p:cNvSpPr>
          <p:nvPr/>
        </p:nvSpPr>
        <p:spPr bwMode="auto">
          <a:xfrm>
            <a:off x="5189035" y="2256738"/>
            <a:ext cx="333375"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AU"/>
          </a:p>
        </p:txBody>
      </p:sp>
      <p:sp>
        <p:nvSpPr>
          <p:cNvPr id="27" name="Line 12"/>
          <p:cNvSpPr>
            <a:spLocks noChangeShapeType="1"/>
          </p:cNvSpPr>
          <p:nvPr/>
        </p:nvSpPr>
        <p:spPr bwMode="auto">
          <a:xfrm flipH="1">
            <a:off x="6746271" y="2267957"/>
            <a:ext cx="258763"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AU"/>
          </a:p>
        </p:txBody>
      </p:sp>
      <p:sp>
        <p:nvSpPr>
          <p:cNvPr id="28" name="Line 13"/>
          <p:cNvSpPr>
            <a:spLocks noChangeShapeType="1"/>
          </p:cNvSpPr>
          <p:nvPr/>
        </p:nvSpPr>
        <p:spPr bwMode="auto">
          <a:xfrm>
            <a:off x="6117723" y="32004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AU"/>
          </a:p>
        </p:txBody>
      </p:sp>
      <p:sp>
        <p:nvSpPr>
          <p:cNvPr id="29" name="Line 14"/>
          <p:cNvSpPr>
            <a:spLocks noChangeShapeType="1"/>
          </p:cNvSpPr>
          <p:nvPr/>
        </p:nvSpPr>
        <p:spPr bwMode="auto">
          <a:xfrm>
            <a:off x="6122988" y="4076700"/>
            <a:ext cx="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AU"/>
          </a:p>
        </p:txBody>
      </p:sp>
      <p:sp>
        <p:nvSpPr>
          <p:cNvPr id="30" name="Line 15"/>
          <p:cNvSpPr>
            <a:spLocks noChangeShapeType="1"/>
          </p:cNvSpPr>
          <p:nvPr/>
        </p:nvSpPr>
        <p:spPr bwMode="auto">
          <a:xfrm>
            <a:off x="6122988" y="5527675"/>
            <a:ext cx="0" cy="263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AU"/>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up)">
                                      <p:cBhvr>
                                        <p:cTn id="7" dur="500"/>
                                        <p:tgtEl>
                                          <p:spTgt spid="18"/>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5"/>
                                        </p:tgtEl>
                                        <p:attrNameLst>
                                          <p:attrName>style.visibility</p:attrName>
                                        </p:attrNameLst>
                                      </p:cBhvr>
                                      <p:to>
                                        <p:strVal val="visible"/>
                                      </p:to>
                                    </p:set>
                                    <p:animEffect transition="in" filter="wipe(left)">
                                      <p:cBhvr>
                                        <p:cTn id="11" dur="500"/>
                                        <p:tgtEl>
                                          <p:spTgt spid="25"/>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left)">
                                      <p:cBhvr>
                                        <p:cTn id="15" dur="500"/>
                                        <p:tgtEl>
                                          <p:spTgt spid="19"/>
                                        </p:tgtEl>
                                      </p:cBhvr>
                                    </p:animEffect>
                                  </p:childTnLst>
                                </p:cTn>
                              </p:par>
                            </p:childTnLst>
                          </p:cTn>
                        </p:par>
                        <p:par>
                          <p:cTn id="16" fill="hold" nodeType="afterGroup">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wipe(up)">
                                      <p:cBhvr>
                                        <p:cTn id="19" dur="500"/>
                                        <p:tgtEl>
                                          <p:spTgt spid="27"/>
                                        </p:tgtEl>
                                      </p:cBhvr>
                                    </p:animEffect>
                                  </p:childTnLst>
                                </p:cTn>
                              </p:par>
                              <p:par>
                                <p:cTn id="20" presetID="22" presetClass="entr" presetSubtype="1" fill="hold" grpId="0" nodeType="with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wipe(up)">
                                      <p:cBhvr>
                                        <p:cTn id="22" dur="500"/>
                                        <p:tgtEl>
                                          <p:spTgt spid="26"/>
                                        </p:tgtEl>
                                      </p:cBhvr>
                                    </p:animEffect>
                                  </p:childTnLst>
                                </p:cTn>
                              </p:par>
                            </p:childTnLst>
                          </p:cTn>
                        </p:par>
                        <p:par>
                          <p:cTn id="23" fill="hold" nodeType="afterGroup">
                            <p:stCondLst>
                              <p:cond delay="2000"/>
                            </p:stCondLst>
                            <p:childTnLst>
                              <p:par>
                                <p:cTn id="24" presetID="22" presetClass="entr" presetSubtype="1" fill="hold" grpId="0" nodeType="after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wipe(up)">
                                      <p:cBhvr>
                                        <p:cTn id="26" dur="500"/>
                                        <p:tgtEl>
                                          <p:spTgt spid="20"/>
                                        </p:tgtEl>
                                      </p:cBhvr>
                                    </p:animEffect>
                                  </p:childTnLst>
                                </p:cTn>
                              </p:par>
                            </p:childTnLst>
                          </p:cTn>
                        </p:par>
                        <p:par>
                          <p:cTn id="27" fill="hold" nodeType="afterGroup">
                            <p:stCondLst>
                              <p:cond delay="2500"/>
                            </p:stCondLst>
                            <p:childTnLst>
                              <p:par>
                                <p:cTn id="28" presetID="22" presetClass="entr" presetSubtype="1" fill="hold" grpId="0" nodeType="after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wipe(up)">
                                      <p:cBhvr>
                                        <p:cTn id="30" dur="500"/>
                                        <p:tgtEl>
                                          <p:spTgt spid="28"/>
                                        </p:tgtEl>
                                      </p:cBhvr>
                                    </p:animEffect>
                                  </p:childTnLst>
                                </p:cTn>
                              </p:par>
                            </p:childTnLst>
                          </p:cTn>
                        </p:par>
                        <p:par>
                          <p:cTn id="31" fill="hold" nodeType="afterGroup">
                            <p:stCondLst>
                              <p:cond delay="3000"/>
                            </p:stCondLst>
                            <p:childTnLst>
                              <p:par>
                                <p:cTn id="32" presetID="22" presetClass="entr" presetSubtype="1" fill="hold" grpId="0" nodeType="afterEffect">
                                  <p:stCondLst>
                                    <p:cond delay="0"/>
                                  </p:stCondLst>
                                  <p:childTnLst>
                                    <p:set>
                                      <p:cBhvr>
                                        <p:cTn id="33" dur="1" fill="hold">
                                          <p:stCondLst>
                                            <p:cond delay="0"/>
                                          </p:stCondLst>
                                        </p:cTn>
                                        <p:tgtEl>
                                          <p:spTgt spid="21"/>
                                        </p:tgtEl>
                                        <p:attrNameLst>
                                          <p:attrName>style.visibility</p:attrName>
                                        </p:attrNameLst>
                                      </p:cBhvr>
                                      <p:to>
                                        <p:strVal val="visible"/>
                                      </p:to>
                                    </p:set>
                                    <p:animEffect transition="in" filter="wipe(up)">
                                      <p:cBhvr>
                                        <p:cTn id="34" dur="500"/>
                                        <p:tgtEl>
                                          <p:spTgt spid="21"/>
                                        </p:tgtEl>
                                      </p:cBhvr>
                                    </p:animEffect>
                                  </p:childTnLst>
                                </p:cTn>
                              </p:par>
                            </p:childTnLst>
                          </p:cTn>
                        </p:par>
                        <p:par>
                          <p:cTn id="35" fill="hold" nodeType="afterGroup">
                            <p:stCondLst>
                              <p:cond delay="3500"/>
                            </p:stCondLst>
                            <p:childTnLst>
                              <p:par>
                                <p:cTn id="36" presetID="22" presetClass="entr" presetSubtype="1" fill="hold" grpId="0" nodeType="afterEffect">
                                  <p:stCondLst>
                                    <p:cond delay="0"/>
                                  </p:stCondLst>
                                  <p:childTnLst>
                                    <p:set>
                                      <p:cBhvr>
                                        <p:cTn id="37" dur="1" fill="hold">
                                          <p:stCondLst>
                                            <p:cond delay="0"/>
                                          </p:stCondLst>
                                        </p:cTn>
                                        <p:tgtEl>
                                          <p:spTgt spid="29"/>
                                        </p:tgtEl>
                                        <p:attrNameLst>
                                          <p:attrName>style.visibility</p:attrName>
                                        </p:attrNameLst>
                                      </p:cBhvr>
                                      <p:to>
                                        <p:strVal val="visible"/>
                                      </p:to>
                                    </p:set>
                                    <p:animEffect transition="in" filter="wipe(up)">
                                      <p:cBhvr>
                                        <p:cTn id="38" dur="500"/>
                                        <p:tgtEl>
                                          <p:spTgt spid="29"/>
                                        </p:tgtEl>
                                      </p:cBhvr>
                                    </p:animEffect>
                                  </p:childTnLst>
                                </p:cTn>
                              </p:par>
                            </p:childTnLst>
                          </p:cTn>
                        </p:par>
                        <p:par>
                          <p:cTn id="39" fill="hold" nodeType="afterGroup">
                            <p:stCondLst>
                              <p:cond delay="4000"/>
                            </p:stCondLst>
                            <p:childTnLst>
                              <p:par>
                                <p:cTn id="40" presetID="22" presetClass="entr" presetSubtype="1" fill="hold" grpId="0" nodeType="after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wipe(up)">
                                      <p:cBhvr>
                                        <p:cTn id="42" dur="500"/>
                                        <p:tgtEl>
                                          <p:spTgt spid="22"/>
                                        </p:tgtEl>
                                      </p:cBhvr>
                                    </p:animEffect>
                                  </p:childTnLst>
                                </p:cTn>
                              </p:par>
                            </p:childTnLst>
                          </p:cTn>
                        </p:par>
                        <p:par>
                          <p:cTn id="43" fill="hold" nodeType="afterGroup">
                            <p:stCondLst>
                              <p:cond delay="4500"/>
                            </p:stCondLst>
                            <p:childTnLst>
                              <p:par>
                                <p:cTn id="44" presetID="22" presetClass="entr" presetSubtype="1" fill="hold" grpId="0" nodeType="afterEffect">
                                  <p:stCondLst>
                                    <p:cond delay="0"/>
                                  </p:stCondLst>
                                  <p:childTnLst>
                                    <p:set>
                                      <p:cBhvr>
                                        <p:cTn id="45" dur="1" fill="hold">
                                          <p:stCondLst>
                                            <p:cond delay="0"/>
                                          </p:stCondLst>
                                        </p:cTn>
                                        <p:tgtEl>
                                          <p:spTgt spid="30"/>
                                        </p:tgtEl>
                                        <p:attrNameLst>
                                          <p:attrName>style.visibility</p:attrName>
                                        </p:attrNameLst>
                                      </p:cBhvr>
                                      <p:to>
                                        <p:strVal val="visible"/>
                                      </p:to>
                                    </p:set>
                                    <p:animEffect transition="in" filter="wipe(up)">
                                      <p:cBhvr>
                                        <p:cTn id="46" dur="500"/>
                                        <p:tgtEl>
                                          <p:spTgt spid="30"/>
                                        </p:tgtEl>
                                      </p:cBhvr>
                                    </p:animEffect>
                                  </p:childTnLst>
                                </p:cTn>
                              </p:par>
                            </p:childTnLst>
                          </p:cTn>
                        </p:par>
                        <p:par>
                          <p:cTn id="47" fill="hold" nodeType="afterGroup">
                            <p:stCondLst>
                              <p:cond delay="5000"/>
                            </p:stCondLst>
                            <p:childTnLst>
                              <p:par>
                                <p:cTn id="48" presetID="22" presetClass="entr" presetSubtype="1" fill="hold" grpId="0" nodeType="afterEffect">
                                  <p:stCondLst>
                                    <p:cond delay="0"/>
                                  </p:stCondLst>
                                  <p:childTnLst>
                                    <p:set>
                                      <p:cBhvr>
                                        <p:cTn id="49" dur="1" fill="hold">
                                          <p:stCondLst>
                                            <p:cond delay="0"/>
                                          </p:stCondLst>
                                        </p:cTn>
                                        <p:tgtEl>
                                          <p:spTgt spid="23"/>
                                        </p:tgtEl>
                                        <p:attrNameLst>
                                          <p:attrName>style.visibility</p:attrName>
                                        </p:attrNameLst>
                                      </p:cBhvr>
                                      <p:to>
                                        <p:strVal val="visible"/>
                                      </p:to>
                                    </p:set>
                                    <p:animEffect transition="in" filter="wipe(up)">
                                      <p:cBhvr>
                                        <p:cTn id="50" dur="500"/>
                                        <p:tgtEl>
                                          <p:spTgt spid="23"/>
                                        </p:tgtEl>
                                      </p:cBhvr>
                                    </p:animEffect>
                                  </p:childTnLst>
                                </p:cTn>
                              </p:par>
                            </p:childTnLst>
                          </p:cTn>
                        </p:par>
                        <p:par>
                          <p:cTn id="51" fill="hold" nodeType="afterGroup">
                            <p:stCondLst>
                              <p:cond delay="5500"/>
                            </p:stCondLst>
                            <p:childTnLst>
                              <p:par>
                                <p:cTn id="52" presetID="22" presetClass="entr" presetSubtype="2" fill="hold" grpId="0" nodeType="afterEffect">
                                  <p:stCondLst>
                                    <p:cond delay="0"/>
                                  </p:stCondLst>
                                  <p:childTnLst>
                                    <p:set>
                                      <p:cBhvr>
                                        <p:cTn id="53" dur="1" fill="hold">
                                          <p:stCondLst>
                                            <p:cond delay="0"/>
                                          </p:stCondLst>
                                        </p:cTn>
                                        <p:tgtEl>
                                          <p:spTgt spid="24"/>
                                        </p:tgtEl>
                                        <p:attrNameLst>
                                          <p:attrName>style.visibility</p:attrName>
                                        </p:attrNameLst>
                                      </p:cBhvr>
                                      <p:to>
                                        <p:strVal val="visible"/>
                                      </p:to>
                                    </p:set>
                                    <p:animEffect transition="in" filter="wipe(right)">
                                      <p:cBhvr>
                                        <p:cTn id="54"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Lst>
  </p:timing>
</p:sld>
</file>

<file path=ppt/slides/slide2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a:xfrm>
            <a:off x="107504" y="1412776"/>
            <a:ext cx="8305800" cy="838200"/>
          </a:xfrm>
        </p:spPr>
        <p:txBody>
          <a:bodyPr/>
          <a:lstStyle/>
          <a:p>
            <a:pPr eaLnBrk="1" hangingPunct="1">
              <a:lnSpc>
                <a:spcPct val="90000"/>
              </a:lnSpc>
              <a:defRPr/>
            </a:pPr>
            <a:r>
              <a:rPr lang="en-AU" dirty="0" smtClean="0">
                <a:solidFill>
                  <a:schemeClr val="tx1"/>
                </a:solidFill>
              </a:rPr>
              <a:t>HSC marks and the ATAR rank</a:t>
            </a:r>
          </a:p>
        </p:txBody>
      </p:sp>
      <p:sp>
        <p:nvSpPr>
          <p:cNvPr id="29699" name="Rectangle 3"/>
          <p:cNvSpPr>
            <a:spLocks noGrp="1" noChangeArrowheads="1"/>
          </p:cNvSpPr>
          <p:nvPr>
            <p:ph type="body" idx="1"/>
          </p:nvPr>
        </p:nvSpPr>
        <p:spPr>
          <a:xfrm>
            <a:off x="179512" y="2276872"/>
            <a:ext cx="8839200" cy="3600400"/>
          </a:xfrm>
        </p:spPr>
        <p:txBody>
          <a:bodyPr/>
          <a:lstStyle/>
          <a:p>
            <a:pPr eaLnBrk="1" hangingPunct="1">
              <a:buFontTx/>
              <a:buChar char="•"/>
            </a:pPr>
            <a:r>
              <a:rPr lang="en-AU" sz="2800" dirty="0" smtClean="0">
                <a:latin typeface="Arial" pitchFamily="34" charset="0"/>
                <a:cs typeface="Arial" pitchFamily="34" charset="0"/>
              </a:rPr>
              <a:t>The middle ranked students in the cohort receive an ATAR of around 66.00</a:t>
            </a:r>
          </a:p>
          <a:p>
            <a:pPr eaLnBrk="1" hangingPunct="1">
              <a:buFontTx/>
              <a:buNone/>
            </a:pPr>
            <a:endParaRPr lang="en-AU" sz="2800" dirty="0" smtClean="0">
              <a:latin typeface="Arial" pitchFamily="34" charset="0"/>
              <a:cs typeface="Arial" pitchFamily="34" charset="0"/>
            </a:endParaRPr>
          </a:p>
          <a:p>
            <a:pPr eaLnBrk="1" hangingPunct="1">
              <a:buFontTx/>
              <a:buChar char="•"/>
            </a:pPr>
            <a:r>
              <a:rPr lang="en-AU" sz="2800" dirty="0" smtClean="0">
                <a:latin typeface="Arial" pitchFamily="34" charset="0"/>
                <a:cs typeface="Arial" pitchFamily="34" charset="0"/>
              </a:rPr>
              <a:t>Recent trends have indicated</a:t>
            </a:r>
            <a:r>
              <a:rPr lang="en-AU" sz="2800" dirty="0">
                <a:latin typeface="Arial" pitchFamily="34" charset="0"/>
                <a:cs typeface="Arial" pitchFamily="34" charset="0"/>
              </a:rPr>
              <a:t>  </a:t>
            </a:r>
            <a:r>
              <a:rPr lang="en-AU" sz="2800" dirty="0" smtClean="0">
                <a:latin typeface="Arial" pitchFamily="34" charset="0"/>
                <a:cs typeface="Arial" pitchFamily="34" charset="0"/>
              </a:rPr>
              <a:t>that  middle-placed HSC students received HSC marks in the 70s, whereas middle-ranking ATAR’s have remained in the 60s.</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a:xfrm>
            <a:off x="539552" y="908720"/>
            <a:ext cx="7906444" cy="1143000"/>
          </a:xfrm>
        </p:spPr>
        <p:txBody>
          <a:bodyPr>
            <a:normAutofit/>
          </a:bodyPr>
          <a:lstStyle/>
          <a:p>
            <a:pPr eaLnBrk="1" hangingPunct="1">
              <a:defRPr/>
            </a:pPr>
            <a:r>
              <a:rPr lang="en-GB" sz="3600" b="0" dirty="0" smtClean="0">
                <a:solidFill>
                  <a:schemeClr val="tx1"/>
                </a:solidFill>
                <a:latin typeface="Arial" pitchFamily="34" charset="0"/>
                <a:cs typeface="Arial" pitchFamily="34" charset="0"/>
              </a:rPr>
              <a:t>The HSC and the ATAR in summary</a:t>
            </a:r>
          </a:p>
        </p:txBody>
      </p:sp>
      <p:sp>
        <p:nvSpPr>
          <p:cNvPr id="30723" name="Rectangle 3"/>
          <p:cNvSpPr>
            <a:spLocks noGrp="1" noChangeArrowheads="1"/>
          </p:cNvSpPr>
          <p:nvPr>
            <p:ph type="body" idx="1"/>
          </p:nvPr>
        </p:nvSpPr>
        <p:spPr>
          <a:xfrm>
            <a:off x="683568" y="1844824"/>
            <a:ext cx="7772400" cy="4395192"/>
          </a:xfrm>
        </p:spPr>
        <p:txBody>
          <a:bodyPr/>
          <a:lstStyle/>
          <a:p>
            <a:pPr eaLnBrk="1" hangingPunct="1">
              <a:lnSpc>
                <a:spcPct val="90000"/>
              </a:lnSpc>
              <a:buFont typeface="Wingdings" pitchFamily="2" charset="2"/>
              <a:buNone/>
            </a:pPr>
            <a:r>
              <a:rPr lang="en-GB" sz="2000" dirty="0" smtClean="0">
                <a:latin typeface="Arial" pitchFamily="34" charset="0"/>
                <a:cs typeface="Arial" pitchFamily="34" charset="0"/>
              </a:rPr>
              <a:t>HSC is for all students</a:t>
            </a:r>
          </a:p>
          <a:p>
            <a:pPr lvl="1" eaLnBrk="1" hangingPunct="1">
              <a:lnSpc>
                <a:spcPct val="90000"/>
              </a:lnSpc>
            </a:pPr>
            <a:r>
              <a:rPr lang="en-GB" sz="2000" dirty="0" smtClean="0">
                <a:latin typeface="Arial" pitchFamily="34" charset="0"/>
                <a:cs typeface="Arial" pitchFamily="34" charset="0"/>
              </a:rPr>
              <a:t>the HSC presents a profile of student achievement across a broad range of subjects</a:t>
            </a:r>
          </a:p>
          <a:p>
            <a:pPr lvl="1" eaLnBrk="1" hangingPunct="1">
              <a:lnSpc>
                <a:spcPct val="90000"/>
              </a:lnSpc>
              <a:buFontTx/>
              <a:buNone/>
            </a:pPr>
            <a:endParaRPr lang="en-GB" sz="2000" dirty="0" smtClean="0">
              <a:latin typeface="Arial" pitchFamily="34" charset="0"/>
              <a:cs typeface="Arial" pitchFamily="34" charset="0"/>
            </a:endParaRPr>
          </a:p>
          <a:p>
            <a:pPr eaLnBrk="1" hangingPunct="1">
              <a:lnSpc>
                <a:spcPct val="90000"/>
              </a:lnSpc>
              <a:buFont typeface="Wingdings" pitchFamily="2" charset="2"/>
              <a:buNone/>
            </a:pPr>
            <a:r>
              <a:rPr lang="en-GB" sz="2000" dirty="0" smtClean="0">
                <a:latin typeface="Arial" pitchFamily="34" charset="0"/>
                <a:cs typeface="Arial" pitchFamily="34" charset="0"/>
              </a:rPr>
              <a:t>ATAR is for students wishing to gain a place at a university</a:t>
            </a:r>
          </a:p>
          <a:p>
            <a:pPr eaLnBrk="1" hangingPunct="1">
              <a:lnSpc>
                <a:spcPct val="90000"/>
              </a:lnSpc>
              <a:buFont typeface="Wingdings" pitchFamily="2" charset="2"/>
              <a:buNone/>
            </a:pPr>
            <a:r>
              <a:rPr lang="en-GB" sz="2000" dirty="0" smtClean="0">
                <a:latin typeface="Arial" pitchFamily="34" charset="0"/>
                <a:cs typeface="Arial" pitchFamily="34" charset="0"/>
              </a:rPr>
              <a:t>(approximately 30% achieve a place in their first year after leaving</a:t>
            </a:r>
          </a:p>
          <a:p>
            <a:pPr eaLnBrk="1" hangingPunct="1">
              <a:lnSpc>
                <a:spcPct val="90000"/>
              </a:lnSpc>
              <a:buFont typeface="Wingdings" pitchFamily="2" charset="2"/>
              <a:buNone/>
            </a:pPr>
            <a:r>
              <a:rPr lang="en-GB" sz="2000" dirty="0" smtClean="0">
                <a:latin typeface="Arial" pitchFamily="34" charset="0"/>
                <a:cs typeface="Arial" pitchFamily="34" charset="0"/>
              </a:rPr>
              <a:t>school)</a:t>
            </a:r>
          </a:p>
          <a:p>
            <a:pPr lvl="1" eaLnBrk="1" hangingPunct="1">
              <a:lnSpc>
                <a:spcPct val="90000"/>
              </a:lnSpc>
            </a:pPr>
            <a:r>
              <a:rPr lang="en-GB" sz="2000" dirty="0" smtClean="0">
                <a:latin typeface="Arial" pitchFamily="34" charset="0"/>
                <a:cs typeface="Arial" pitchFamily="34" charset="0"/>
              </a:rPr>
              <a:t>the ATAR is an index used to rank school leavers for tertiary places. </a:t>
            </a:r>
          </a:p>
          <a:p>
            <a:pPr lvl="1" eaLnBrk="1" hangingPunct="1">
              <a:lnSpc>
                <a:spcPct val="90000"/>
              </a:lnSpc>
              <a:buFontTx/>
              <a:buNone/>
            </a:pPr>
            <a:r>
              <a:rPr lang="en-GB" sz="2000" dirty="0" smtClean="0">
                <a:latin typeface="Arial" pitchFamily="34" charset="0"/>
                <a:cs typeface="Arial" pitchFamily="34" charset="0"/>
              </a:rPr>
              <a:t>     </a:t>
            </a:r>
            <a:r>
              <a:rPr lang="en-GB" sz="2000" b="1" i="1" dirty="0" smtClean="0">
                <a:latin typeface="Arial" pitchFamily="34" charset="0"/>
                <a:cs typeface="Arial" pitchFamily="34" charset="0"/>
              </a:rPr>
              <a:t>It does not summarise 13 years of schooling</a:t>
            </a:r>
          </a:p>
          <a:p>
            <a:pPr lvl="1" eaLnBrk="1" hangingPunct="1">
              <a:lnSpc>
                <a:spcPct val="90000"/>
              </a:lnSpc>
              <a:buFontTx/>
              <a:buNone/>
            </a:pPr>
            <a:endParaRPr lang="en-GB" sz="2000" dirty="0" smtClean="0">
              <a:latin typeface="Arial" pitchFamily="34" charset="0"/>
              <a:cs typeface="Arial" pitchFamily="34" charset="0"/>
            </a:endParaRPr>
          </a:p>
          <a:p>
            <a:pPr eaLnBrk="1" hangingPunct="1">
              <a:lnSpc>
                <a:spcPct val="90000"/>
              </a:lnSpc>
              <a:buFont typeface="Wingdings" pitchFamily="2" charset="2"/>
              <a:buNone/>
            </a:pPr>
            <a:r>
              <a:rPr lang="en-GB" sz="2000" dirty="0" smtClean="0">
                <a:latin typeface="Arial" pitchFamily="34" charset="0"/>
                <a:cs typeface="Arial" pitchFamily="34" charset="0"/>
              </a:rPr>
              <a:t>Pathways</a:t>
            </a:r>
          </a:p>
          <a:p>
            <a:pPr lvl="1" eaLnBrk="1" hangingPunct="1">
              <a:lnSpc>
                <a:spcPct val="90000"/>
              </a:lnSpc>
            </a:pPr>
            <a:r>
              <a:rPr lang="en-GB" sz="2000" dirty="0" smtClean="0">
                <a:latin typeface="Arial" pitchFamily="34" charset="0"/>
                <a:cs typeface="Arial" pitchFamily="34" charset="0"/>
              </a:rPr>
              <a:t>The ATAR is limited to one of the many pathways open to school leavers with the HSC</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p:nvPr/>
        </p:nvSpPr>
        <p:spPr>
          <a:xfrm>
            <a:off x="1835150" y="4508500"/>
            <a:ext cx="5689600" cy="1754188"/>
          </a:xfrm>
          <a:prstGeom prst="rect">
            <a:avLst/>
          </a:prstGeom>
        </p:spPr>
        <p:txBody>
          <a:bodyPr>
            <a:spAutoFit/>
          </a:bodyPr>
          <a:lstStyle/>
          <a:p>
            <a:pPr marL="457200" indent="-457200" algn="ctr" fontAlgn="auto">
              <a:spcBef>
                <a:spcPts val="0"/>
              </a:spcBef>
              <a:spcAft>
                <a:spcPts val="0"/>
              </a:spcAft>
              <a:defRPr/>
            </a:pPr>
            <a:r>
              <a:rPr lang="en-US" sz="3600" dirty="0">
                <a:effectLst>
                  <a:outerShdw blurRad="38100" dist="38100" dir="2700000" algn="tl">
                    <a:srgbClr val="000000"/>
                  </a:outerShdw>
                </a:effectLst>
                <a:latin typeface="Arial" charset="0"/>
              </a:rPr>
              <a:t>HSC </a:t>
            </a:r>
            <a:r>
              <a:rPr lang="en-US" sz="3600" dirty="0" smtClean="0">
                <a:effectLst>
                  <a:outerShdw blurRad="38100" dist="38100" dir="2700000" algn="tl">
                    <a:srgbClr val="000000"/>
                  </a:outerShdw>
                </a:effectLst>
                <a:latin typeface="Arial" charset="0"/>
              </a:rPr>
              <a:t>2017 </a:t>
            </a:r>
            <a:r>
              <a:rPr lang="en-US" sz="3600" dirty="0">
                <a:effectLst>
                  <a:outerShdw blurRad="38100" dist="38100" dir="2700000" algn="tl">
                    <a:srgbClr val="000000"/>
                  </a:outerShdw>
                </a:effectLst>
                <a:latin typeface="Arial" charset="0"/>
              </a:rPr>
              <a:t>/ </a:t>
            </a:r>
            <a:r>
              <a:rPr lang="en-US" sz="3600" dirty="0" smtClean="0">
                <a:effectLst>
                  <a:outerShdw blurRad="38100" dist="38100" dir="2700000" algn="tl">
                    <a:srgbClr val="000000"/>
                  </a:outerShdw>
                </a:effectLst>
                <a:latin typeface="Arial" charset="0"/>
              </a:rPr>
              <a:t>2018</a:t>
            </a:r>
            <a:endParaRPr lang="en-US" sz="3600" dirty="0">
              <a:effectLst>
                <a:outerShdw blurRad="38100" dist="38100" dir="2700000" algn="tl">
                  <a:srgbClr val="000000"/>
                </a:outerShdw>
              </a:effectLst>
              <a:latin typeface="Arial" charset="0"/>
            </a:endParaRPr>
          </a:p>
          <a:p>
            <a:pPr marL="457200" indent="-457200" algn="ctr" fontAlgn="auto">
              <a:spcBef>
                <a:spcPts val="0"/>
              </a:spcBef>
              <a:spcAft>
                <a:spcPts val="0"/>
              </a:spcAft>
              <a:defRPr/>
            </a:pPr>
            <a:r>
              <a:rPr lang="en-US" sz="3600" dirty="0">
                <a:effectLst>
                  <a:outerShdw blurRad="38100" dist="38100" dir="2700000" algn="tl">
                    <a:srgbClr val="000000"/>
                  </a:outerShdw>
                </a:effectLst>
                <a:latin typeface="Arial" charset="0"/>
              </a:rPr>
              <a:t>Information Evening</a:t>
            </a:r>
          </a:p>
          <a:p>
            <a:pPr marL="457200" indent="-457200" algn="ctr" fontAlgn="auto">
              <a:spcBef>
                <a:spcPts val="0"/>
              </a:spcBef>
              <a:spcAft>
                <a:spcPts val="0"/>
              </a:spcAft>
              <a:defRPr/>
            </a:pPr>
            <a:r>
              <a:rPr lang="en-US" sz="3600" dirty="0" smtClean="0">
                <a:effectLst>
                  <a:outerShdw blurRad="38100" dist="38100" dir="2700000" algn="tl">
                    <a:srgbClr val="000000"/>
                  </a:outerShdw>
                </a:effectLst>
                <a:latin typeface="Arial" charset="0"/>
              </a:rPr>
              <a:t>Tuesday 10/10/17</a:t>
            </a:r>
            <a:endParaRPr lang="en-US" sz="3600" dirty="0">
              <a:latin typeface="+mn-lt"/>
            </a:endParaRPr>
          </a:p>
        </p:txBody>
      </p:sp>
      <p:sp>
        <p:nvSpPr>
          <p:cNvPr id="34820" name="TextBox 6"/>
          <p:cNvSpPr txBox="1">
            <a:spLocks noChangeArrowheads="1"/>
          </p:cNvSpPr>
          <p:nvPr/>
        </p:nvSpPr>
        <p:spPr bwMode="auto">
          <a:xfrm>
            <a:off x="2421292" y="4005064"/>
            <a:ext cx="46116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latin typeface="Arial Narrow" pitchFamily="34" charset="0"/>
              </a:rPr>
              <a:t>“</a:t>
            </a:r>
            <a:r>
              <a:rPr lang="en-US" dirty="0">
                <a:latin typeface="Berlin Sans FB Demi" pitchFamily="34" charset="0"/>
              </a:rPr>
              <a:t>Where Young Men Achieve</a:t>
            </a:r>
            <a:r>
              <a:rPr lang="en-US" dirty="0">
                <a:latin typeface="Arial Narrow" pitchFamily="34" charset="0"/>
              </a:rPr>
              <a:t>”</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80092" y="1412776"/>
            <a:ext cx="1800020" cy="2376264"/>
          </a:xfrm>
          <a:prstGeom prst="rect">
            <a:avLst/>
          </a:prstGeom>
        </p:spPr>
      </p:pic>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35696" y="2204864"/>
            <a:ext cx="5760640" cy="2677656"/>
          </a:xfrm>
          <a:prstGeom prst="rect">
            <a:avLst/>
          </a:prstGeom>
          <a:noFill/>
        </p:spPr>
        <p:txBody>
          <a:bodyPr wrap="square" rtlCol="0">
            <a:spAutoFit/>
          </a:bodyPr>
          <a:lstStyle/>
          <a:p>
            <a:pPr algn="ctr"/>
            <a:r>
              <a:rPr lang="en-AU" sz="2800" b="1" dirty="0" smtClean="0"/>
              <a:t>ATAR ESTIMATOR</a:t>
            </a:r>
          </a:p>
          <a:p>
            <a:endParaRPr lang="en-AU" sz="2800" b="1" dirty="0" smtClean="0"/>
          </a:p>
          <a:p>
            <a:r>
              <a:rPr lang="en-AU" sz="2800" b="1" dirty="0" smtClean="0"/>
              <a:t>Username:    </a:t>
            </a:r>
            <a:r>
              <a:rPr lang="en-AU" sz="2800" dirty="0"/>
              <a:t>13fred</a:t>
            </a:r>
          </a:p>
          <a:p>
            <a:endParaRPr lang="en-AU" sz="2800" b="1" dirty="0"/>
          </a:p>
          <a:p>
            <a:r>
              <a:rPr lang="en-AU" sz="2800" b="1" dirty="0" smtClean="0"/>
              <a:t>Password:    </a:t>
            </a:r>
            <a:r>
              <a:rPr lang="en-AU" sz="2800" dirty="0"/>
              <a:t>College17</a:t>
            </a:r>
          </a:p>
          <a:p>
            <a:endParaRPr lang="en-AU" sz="2800" b="1" dirty="0"/>
          </a:p>
        </p:txBody>
      </p:sp>
    </p:spTree>
    <p:extLst>
      <p:ext uri="{BB962C8B-B14F-4D97-AF65-F5344CB8AC3E}">
        <p14:creationId xmlns:p14="http://schemas.microsoft.com/office/powerpoint/2010/main" val="318386550"/>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87824" y="1268760"/>
            <a:ext cx="3325719" cy="707886"/>
          </a:xfrm>
          <a:prstGeom prst="rect">
            <a:avLst/>
          </a:prstGeom>
        </p:spPr>
        <p:txBody>
          <a:bodyPr wrap="none">
            <a:spAutoFit/>
          </a:bodyPr>
          <a:lstStyle/>
          <a:p>
            <a:r>
              <a:rPr lang="en-AU" sz="4000" dirty="0">
                <a:effectLst>
                  <a:outerShdw blurRad="38100" dist="38100" dir="2700000" algn="tl">
                    <a:srgbClr val="000000"/>
                  </a:outerShdw>
                </a:effectLst>
                <a:latin typeface="Arial" charset="0"/>
              </a:rPr>
              <a:t>ATAR RULES</a:t>
            </a:r>
            <a:endParaRPr lang="en-AU" sz="4000" dirty="0"/>
          </a:p>
        </p:txBody>
      </p:sp>
      <p:sp>
        <p:nvSpPr>
          <p:cNvPr id="3" name="Rectangle 2"/>
          <p:cNvSpPr/>
          <p:nvPr/>
        </p:nvSpPr>
        <p:spPr>
          <a:xfrm>
            <a:off x="701824" y="2132856"/>
            <a:ext cx="7902624" cy="3785652"/>
          </a:xfrm>
          <a:prstGeom prst="rect">
            <a:avLst/>
          </a:prstGeom>
        </p:spPr>
        <p:txBody>
          <a:bodyPr wrap="square">
            <a:spAutoFit/>
          </a:bodyPr>
          <a:lstStyle/>
          <a:p>
            <a:r>
              <a:rPr lang="en-US" sz="2400" dirty="0">
                <a:latin typeface="Arial Narrow" pitchFamily="34" charset="0"/>
              </a:rPr>
              <a:t>The best 10 units of marks from Board Developed courses are used to calculate this mark.</a:t>
            </a:r>
          </a:p>
          <a:p>
            <a:r>
              <a:rPr lang="en-US" sz="2400" dirty="0">
                <a:latin typeface="Arial Narrow" pitchFamily="34" charset="0"/>
              </a:rPr>
              <a:t>Included in this mark are: </a:t>
            </a:r>
            <a:br>
              <a:rPr lang="en-US" sz="2400" dirty="0">
                <a:latin typeface="Arial Narrow" pitchFamily="34" charset="0"/>
              </a:rPr>
            </a:br>
            <a:r>
              <a:rPr lang="en-US" sz="2400" dirty="0">
                <a:latin typeface="Arial Narrow" pitchFamily="34" charset="0"/>
              </a:rPr>
              <a:t>   -  2 units of English</a:t>
            </a:r>
            <a:br>
              <a:rPr lang="en-US" sz="2400" dirty="0">
                <a:latin typeface="Arial Narrow" pitchFamily="34" charset="0"/>
              </a:rPr>
            </a:br>
            <a:r>
              <a:rPr lang="en-US" sz="2400" dirty="0">
                <a:latin typeface="Arial Narrow" pitchFamily="34" charset="0"/>
              </a:rPr>
              <a:t>   - At most 2 units of Category B subjects</a:t>
            </a:r>
          </a:p>
          <a:p>
            <a:pPr algn="ctr">
              <a:buFontTx/>
              <a:buNone/>
            </a:pPr>
            <a:r>
              <a:rPr lang="en-US" sz="2400" dirty="0">
                <a:latin typeface="Arial Narrow" pitchFamily="34" charset="0"/>
              </a:rPr>
              <a:t>     (Construction, Hospitality, Entertainment, Metals &amp; Engineering, TVET Courses)</a:t>
            </a:r>
            <a:br>
              <a:rPr lang="en-US" sz="2400" dirty="0">
                <a:latin typeface="Arial Narrow" pitchFamily="34" charset="0"/>
              </a:rPr>
            </a:br>
            <a:endParaRPr lang="en-US" sz="2400" dirty="0">
              <a:latin typeface="Arial Narrow" pitchFamily="34" charset="0"/>
            </a:endParaRPr>
          </a:p>
          <a:p>
            <a:r>
              <a:rPr lang="en-US" sz="2400" dirty="0">
                <a:latin typeface="Arial Narrow" pitchFamily="34" charset="0"/>
              </a:rPr>
              <a:t>Board Endorsed Courses are not used in calculating the ATAR. </a:t>
            </a:r>
          </a:p>
          <a:p>
            <a:pPr algn="ctr">
              <a:buFontTx/>
              <a:buNone/>
            </a:pPr>
            <a:r>
              <a:rPr lang="en-US" sz="2400" dirty="0">
                <a:latin typeface="Arial Narrow" pitchFamily="34" charset="0"/>
              </a:rPr>
              <a:t>(Photography, Sports Coaching, Religion-school course)</a:t>
            </a:r>
          </a:p>
        </p:txBody>
      </p:sp>
    </p:spTree>
    <p:extLst>
      <p:ext uri="{BB962C8B-B14F-4D97-AF65-F5344CB8AC3E}">
        <p14:creationId xmlns:p14="http://schemas.microsoft.com/office/powerpoint/2010/main" val="1541266225"/>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9632" y="1128549"/>
            <a:ext cx="6624736" cy="523220"/>
          </a:xfrm>
          <a:prstGeom prst="rect">
            <a:avLst/>
          </a:prstGeom>
        </p:spPr>
        <p:txBody>
          <a:bodyPr wrap="square">
            <a:spAutoFit/>
          </a:bodyPr>
          <a:lstStyle/>
          <a:p>
            <a:pPr algn="ctr"/>
            <a:r>
              <a:rPr lang="en-AU" sz="2800" dirty="0">
                <a:latin typeface="Arial Narrow" pitchFamily="34" charset="0"/>
              </a:rPr>
              <a:t>Sample ATAR Cut-offs-</a:t>
            </a:r>
            <a:r>
              <a:rPr lang="en-US" sz="2800" dirty="0">
                <a:latin typeface="Arial Narrow" pitchFamily="34" charset="0"/>
              </a:rPr>
              <a:t> </a:t>
            </a:r>
            <a:r>
              <a:rPr lang="en-AU" sz="2800" dirty="0">
                <a:latin typeface="Arial Narrow" pitchFamily="34" charset="0"/>
              </a:rPr>
              <a:t>University Courses 2016</a:t>
            </a:r>
            <a:endParaRPr lang="en-AU" sz="2800" dirty="0"/>
          </a:p>
        </p:txBody>
      </p:sp>
      <p:sp>
        <p:nvSpPr>
          <p:cNvPr id="3" name="Rectangle 2"/>
          <p:cNvSpPr/>
          <p:nvPr/>
        </p:nvSpPr>
        <p:spPr>
          <a:xfrm>
            <a:off x="215516" y="1633615"/>
            <a:ext cx="8712968" cy="5509200"/>
          </a:xfrm>
          <a:prstGeom prst="rect">
            <a:avLst/>
          </a:prstGeom>
        </p:spPr>
        <p:txBody>
          <a:bodyPr wrap="square">
            <a:spAutoFit/>
          </a:bodyPr>
          <a:lstStyle/>
          <a:p>
            <a:pPr lvl="0" algn="ctr"/>
            <a:r>
              <a:rPr lang="en-AU" sz="1600" b="1" u="sng" dirty="0">
                <a:latin typeface="Arial Narrow" panose="020B0606020202030204" pitchFamily="34" charset="0"/>
                <a:ea typeface="Times New Roman" panose="02020603050405020304" pitchFamily="18" charset="0"/>
              </a:rPr>
              <a:t>Australian Catholic University</a:t>
            </a:r>
            <a:endParaRPr lang="en-AU" sz="1600" dirty="0"/>
          </a:p>
          <a:p>
            <a:pPr lvl="0" algn="ctr"/>
            <a:r>
              <a:rPr lang="en-AU" sz="1600" dirty="0">
                <a:latin typeface="Arial Narrow" panose="020B0606020202030204" pitchFamily="34" charset="0"/>
                <a:ea typeface="Times New Roman" panose="02020603050405020304" pitchFamily="18" charset="0"/>
              </a:rPr>
              <a:t>B Ed (Primary)	                                       60.00</a:t>
            </a:r>
            <a:endParaRPr lang="en-AU" sz="1600" dirty="0"/>
          </a:p>
          <a:p>
            <a:pPr lvl="0" algn="ctr"/>
            <a:r>
              <a:rPr lang="en-AU" sz="1600" dirty="0">
                <a:latin typeface="Arial Narrow" panose="020B0606020202030204" pitchFamily="34" charset="0"/>
                <a:ea typeface="Times New Roman" panose="02020603050405020304" pitchFamily="18" charset="0"/>
              </a:rPr>
              <a:t>B Teach/ B Arts (Sec Maths)		60.00</a:t>
            </a:r>
            <a:endParaRPr lang="en-AU" sz="1600" dirty="0"/>
          </a:p>
          <a:p>
            <a:pPr lvl="0" algn="ctr"/>
            <a:r>
              <a:rPr lang="en-AU" sz="1600" dirty="0">
                <a:latin typeface="Arial Narrow" panose="020B0606020202030204" pitchFamily="34" charset="0"/>
                <a:ea typeface="Times New Roman" panose="02020603050405020304" pitchFamily="18" charset="0"/>
              </a:rPr>
              <a:t>B Theology/ B Philosophy		58.50</a:t>
            </a:r>
            <a:endParaRPr lang="en-AU" sz="1600" dirty="0"/>
          </a:p>
          <a:p>
            <a:pPr lvl="0" algn="ctr"/>
            <a:r>
              <a:rPr lang="en-AU" sz="1600" dirty="0">
                <a:latin typeface="Arial Narrow" panose="020B0606020202030204" pitchFamily="34" charset="0"/>
                <a:ea typeface="Times New Roman" panose="02020603050405020304" pitchFamily="18" charset="0"/>
              </a:rPr>
              <a:t>B Arts				58.50</a:t>
            </a:r>
            <a:endParaRPr lang="en-AU" sz="1600" dirty="0"/>
          </a:p>
          <a:p>
            <a:pPr lvl="0" algn="ctr"/>
            <a:r>
              <a:rPr lang="en-AU" sz="1600" dirty="0">
                <a:latin typeface="Arial Narrow" panose="020B0606020202030204" pitchFamily="34" charset="0"/>
                <a:ea typeface="Times New Roman" panose="02020603050405020304" pitchFamily="18" charset="0"/>
              </a:rPr>
              <a:t>B Commerce			58.50</a:t>
            </a:r>
            <a:endParaRPr lang="en-AU" sz="1600" dirty="0"/>
          </a:p>
          <a:p>
            <a:pPr lvl="0" algn="ctr"/>
            <a:r>
              <a:rPr lang="en-AU" sz="1600" dirty="0">
                <a:latin typeface="Arial Narrow" panose="020B0606020202030204" pitchFamily="34" charset="0"/>
                <a:ea typeface="Times New Roman" panose="02020603050405020304" pitchFamily="18" charset="0"/>
              </a:rPr>
              <a:t>B Exercise and Sport Science                  	59.00</a:t>
            </a:r>
            <a:endParaRPr lang="en-AU" sz="1600" dirty="0"/>
          </a:p>
          <a:p>
            <a:pPr lvl="0" algn="ctr"/>
            <a:r>
              <a:rPr lang="en-AU" sz="1600" dirty="0">
                <a:latin typeface="Arial Narrow" panose="020B0606020202030204" pitchFamily="34" charset="0"/>
                <a:ea typeface="Times New Roman" panose="02020603050405020304" pitchFamily="18" charset="0"/>
              </a:rPr>
              <a:t>B Laws                                                     	81.65 </a:t>
            </a:r>
            <a:endParaRPr lang="en-AU" sz="1600" dirty="0"/>
          </a:p>
          <a:p>
            <a:pPr lvl="0" algn="ctr"/>
            <a:r>
              <a:rPr lang="en-AU" sz="1600" b="1" u="sng" dirty="0">
                <a:latin typeface="Arial Narrow" panose="020B0606020202030204" pitchFamily="34" charset="0"/>
                <a:ea typeface="Times New Roman" panose="02020603050405020304" pitchFamily="18" charset="0"/>
              </a:rPr>
              <a:t>Charles Sturt University </a:t>
            </a:r>
            <a:r>
              <a:rPr lang="en-AU" sz="1600" dirty="0">
                <a:latin typeface="Arial Narrow" panose="020B0606020202030204" pitchFamily="34" charset="0"/>
                <a:ea typeface="Times New Roman" panose="02020603050405020304" pitchFamily="18" charset="0"/>
              </a:rPr>
              <a:t>(Albury, Bathurst, </a:t>
            </a:r>
            <a:endParaRPr lang="en-AU" sz="1600" dirty="0"/>
          </a:p>
          <a:p>
            <a:pPr lvl="0" algn="ctr"/>
            <a:r>
              <a:rPr lang="en-AU" sz="1600" dirty="0">
                <a:latin typeface="Arial Narrow" panose="020B0606020202030204" pitchFamily="34" charset="0"/>
                <a:ea typeface="Times New Roman" panose="02020603050405020304" pitchFamily="18" charset="0"/>
              </a:rPr>
              <a:t>Dubbo, Orange, Wagga Wagga)</a:t>
            </a:r>
            <a:endParaRPr lang="en-AU" sz="1600" dirty="0"/>
          </a:p>
          <a:p>
            <a:pPr lvl="0" algn="ctr"/>
            <a:r>
              <a:rPr lang="en-AU" sz="1600" dirty="0">
                <a:latin typeface="Arial Narrow" panose="020B0606020202030204" pitchFamily="34" charset="0"/>
                <a:ea typeface="Times New Roman" panose="02020603050405020304" pitchFamily="18" charset="0"/>
              </a:rPr>
              <a:t>B Business (Marketing)		             	65.00</a:t>
            </a:r>
            <a:endParaRPr lang="en-AU" sz="1600" dirty="0"/>
          </a:p>
          <a:p>
            <a:pPr lvl="0" algn="ctr"/>
            <a:r>
              <a:rPr lang="en-AU" sz="1600" dirty="0">
                <a:latin typeface="Arial Narrow" panose="020B0606020202030204" pitchFamily="34" charset="0"/>
                <a:ea typeface="Times New Roman" panose="02020603050405020304" pitchFamily="18" charset="0"/>
              </a:rPr>
              <a:t>B Education (Primary)		            	70.00</a:t>
            </a:r>
            <a:endParaRPr lang="en-AU" sz="1600" dirty="0"/>
          </a:p>
          <a:p>
            <a:pPr lvl="0" algn="ctr"/>
            <a:r>
              <a:rPr lang="en-AU" sz="1600" dirty="0">
                <a:latin typeface="Arial Narrow" panose="020B0606020202030204" pitchFamily="34" charset="0"/>
                <a:ea typeface="Times New Roman" panose="02020603050405020304" pitchFamily="18" charset="0"/>
              </a:rPr>
              <a:t>B Exercise and Sports Science		70.00</a:t>
            </a:r>
            <a:endParaRPr lang="en-AU" sz="1600" dirty="0"/>
          </a:p>
          <a:p>
            <a:pPr lvl="0" algn="ctr"/>
            <a:r>
              <a:rPr lang="en-AU" sz="1600" dirty="0">
                <a:latin typeface="Arial Narrow" panose="020B0606020202030204" pitchFamily="34" charset="0"/>
                <a:ea typeface="Times New Roman" panose="02020603050405020304" pitchFamily="18" charset="0"/>
              </a:rPr>
              <a:t>B Physiotherapy			85.10</a:t>
            </a:r>
            <a:endParaRPr lang="en-AU" sz="1600" dirty="0"/>
          </a:p>
          <a:p>
            <a:pPr lvl="0" algn="ctr"/>
            <a:r>
              <a:rPr lang="en-AU" sz="1600" dirty="0">
                <a:latin typeface="Arial Narrow" panose="020B0606020202030204" pitchFamily="34" charset="0"/>
                <a:ea typeface="Times New Roman" panose="02020603050405020304" pitchFamily="18" charset="0"/>
              </a:rPr>
              <a:t>B Applied Science (Parks&amp; Rec)	             	70.00</a:t>
            </a:r>
            <a:endParaRPr lang="en-AU" sz="1600" dirty="0"/>
          </a:p>
          <a:p>
            <a:pPr lvl="0" algn="ctr"/>
            <a:r>
              <a:rPr lang="en-AU" sz="1600" dirty="0">
                <a:latin typeface="Arial Narrow" panose="020B0606020202030204" pitchFamily="34" charset="0"/>
                <a:ea typeface="Times New Roman" panose="02020603050405020304" pitchFamily="18" charset="0"/>
              </a:rPr>
              <a:t>B Business Studies			65.00</a:t>
            </a:r>
            <a:endParaRPr lang="en-AU" sz="1600" dirty="0"/>
          </a:p>
          <a:p>
            <a:pPr lvl="0" algn="ctr"/>
            <a:r>
              <a:rPr lang="en-AU" sz="1600" dirty="0">
                <a:latin typeface="Arial Narrow" panose="020B0606020202030204" pitchFamily="34" charset="0"/>
                <a:ea typeface="Times New Roman" panose="02020603050405020304" pitchFamily="18" charset="0"/>
              </a:rPr>
              <a:t>B Arts				65.00</a:t>
            </a:r>
            <a:endParaRPr lang="en-AU" sz="1600" dirty="0"/>
          </a:p>
          <a:p>
            <a:pPr lvl="0" algn="ctr"/>
            <a:r>
              <a:rPr lang="en-AU" sz="1600" dirty="0">
                <a:latin typeface="Arial Narrow" panose="020B0606020202030204" pitchFamily="34" charset="0"/>
                <a:ea typeface="Times New Roman" panose="02020603050405020304" pitchFamily="18" charset="0"/>
              </a:rPr>
              <a:t>B Business (Management)		65.00</a:t>
            </a:r>
            <a:endParaRPr lang="en-AU" sz="1600" dirty="0"/>
          </a:p>
          <a:p>
            <a:pPr lvl="0" algn="ctr"/>
            <a:r>
              <a:rPr lang="en-AU" sz="1600" dirty="0">
                <a:latin typeface="Arial Narrow" panose="020B0606020202030204" pitchFamily="34" charset="0"/>
                <a:ea typeface="Times New Roman" panose="02020603050405020304" pitchFamily="18" charset="0"/>
              </a:rPr>
              <a:t>B Animal Science 			70.00</a:t>
            </a:r>
          </a:p>
          <a:p>
            <a:pPr lvl="0"/>
            <a:endParaRPr lang="en-AU" sz="1600" dirty="0">
              <a:latin typeface="Arial Narrow" panose="020B0606020202030204" pitchFamily="34" charset="0"/>
            </a:endParaRPr>
          </a:p>
          <a:p>
            <a:r>
              <a:rPr lang="en-US" sz="1600" dirty="0">
                <a:latin typeface="Arial Narrow" pitchFamily="34" charset="0"/>
              </a:rPr>
              <a:t>			Available from the University Admissions Centre Website</a:t>
            </a:r>
          </a:p>
          <a:p>
            <a:pPr lvl="0"/>
            <a:endParaRPr lang="en-AU" sz="1600" dirty="0"/>
          </a:p>
        </p:txBody>
      </p:sp>
    </p:spTree>
    <p:extLst>
      <p:ext uri="{BB962C8B-B14F-4D97-AF65-F5344CB8AC3E}">
        <p14:creationId xmlns:p14="http://schemas.microsoft.com/office/powerpoint/2010/main" val="3209754333"/>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9672" y="1268760"/>
            <a:ext cx="5760640" cy="523220"/>
          </a:xfrm>
          <a:prstGeom prst="rect">
            <a:avLst/>
          </a:prstGeom>
        </p:spPr>
        <p:txBody>
          <a:bodyPr wrap="square">
            <a:spAutoFit/>
          </a:bodyPr>
          <a:lstStyle/>
          <a:p>
            <a:pPr algn="ctr"/>
            <a:r>
              <a:rPr lang="en-US" sz="2800" dirty="0"/>
              <a:t>Planning for success</a:t>
            </a:r>
            <a:endParaRPr lang="en-AU" sz="2800" dirty="0"/>
          </a:p>
        </p:txBody>
      </p:sp>
      <p:sp>
        <p:nvSpPr>
          <p:cNvPr id="3" name="Rectangle 2"/>
          <p:cNvSpPr/>
          <p:nvPr/>
        </p:nvSpPr>
        <p:spPr>
          <a:xfrm>
            <a:off x="575556" y="2060848"/>
            <a:ext cx="7848872" cy="3785652"/>
          </a:xfrm>
          <a:prstGeom prst="rect">
            <a:avLst/>
          </a:prstGeom>
        </p:spPr>
        <p:txBody>
          <a:bodyPr wrap="square">
            <a:spAutoFit/>
          </a:bodyPr>
          <a:lstStyle/>
          <a:p>
            <a:pPr marL="452437" lvl="0" indent="-342900">
              <a:buFont typeface="+mj-lt"/>
              <a:buAutoNum type="arabicPeriod"/>
            </a:pPr>
            <a:r>
              <a:rPr lang="en-AU" sz="2400" dirty="0">
                <a:latin typeface="Arial Narrow" pitchFamily="34" charset="0"/>
              </a:rPr>
              <a:t>The sort of tertiary courses I would like to consider have a ATAR  between ………. and </a:t>
            </a:r>
            <a:r>
              <a:rPr lang="en-AU" sz="2400" dirty="0" smtClean="0">
                <a:latin typeface="Arial Narrow" pitchFamily="34" charset="0"/>
              </a:rPr>
              <a:t>………..</a:t>
            </a:r>
            <a:endParaRPr lang="en-US" sz="2400" dirty="0">
              <a:latin typeface="Arial Narrow" pitchFamily="34" charset="0"/>
            </a:endParaRPr>
          </a:p>
          <a:p>
            <a:pPr marL="452437" lvl="0" indent="-342900">
              <a:buFont typeface="+mj-lt"/>
              <a:buAutoNum type="arabicPeriod"/>
            </a:pPr>
            <a:r>
              <a:rPr lang="en-AU" sz="2400" dirty="0">
                <a:latin typeface="Arial Narrow" pitchFamily="34" charset="0"/>
              </a:rPr>
              <a:t>To achieve the ‘goal ATAR’ I think I might need to </a:t>
            </a:r>
            <a:r>
              <a:rPr lang="en-AU" sz="2400" dirty="0" smtClean="0">
                <a:latin typeface="Arial Narrow" pitchFamily="34" charset="0"/>
              </a:rPr>
              <a:t>…………</a:t>
            </a:r>
            <a:endParaRPr lang="en-US" sz="2400" dirty="0">
              <a:latin typeface="Arial Narrow" pitchFamily="34" charset="0"/>
            </a:endParaRPr>
          </a:p>
          <a:p>
            <a:pPr marL="452437" lvl="0" indent="-342900">
              <a:buFont typeface="+mj-lt"/>
              <a:buAutoNum type="arabicPeriod"/>
            </a:pPr>
            <a:r>
              <a:rPr lang="en-AU" sz="2400" dirty="0">
                <a:latin typeface="Arial Narrow" pitchFamily="34" charset="0"/>
              </a:rPr>
              <a:t>The two courses I am most confident about are </a:t>
            </a:r>
            <a:r>
              <a:rPr lang="en-AU" sz="2400" dirty="0" smtClean="0">
                <a:latin typeface="Arial Narrow" pitchFamily="34" charset="0"/>
              </a:rPr>
              <a:t>………..</a:t>
            </a:r>
            <a:endParaRPr lang="en-AU" sz="2400" dirty="0">
              <a:latin typeface="Arial Narrow" pitchFamily="34" charset="0"/>
            </a:endParaRPr>
          </a:p>
          <a:p>
            <a:pPr marL="452437" lvl="0" indent="-342900">
              <a:buFont typeface="+mj-lt"/>
              <a:buAutoNum type="arabicPeriod"/>
            </a:pPr>
            <a:r>
              <a:rPr lang="en-AU" sz="2400" dirty="0">
                <a:latin typeface="Arial Narrow" pitchFamily="34" charset="0"/>
              </a:rPr>
              <a:t>The course I am having most difficulty with is</a:t>
            </a:r>
            <a:r>
              <a:rPr lang="en-AU" sz="2400" dirty="0" smtClean="0">
                <a:latin typeface="Arial Narrow" pitchFamily="34" charset="0"/>
              </a:rPr>
              <a:t>............</a:t>
            </a:r>
            <a:endParaRPr lang="en-US" sz="2400" dirty="0">
              <a:latin typeface="Arial Narrow" pitchFamily="34" charset="0"/>
            </a:endParaRPr>
          </a:p>
          <a:p>
            <a:pPr marL="452437" lvl="0" indent="-342900">
              <a:buFont typeface="+mj-lt"/>
              <a:buAutoNum type="arabicPeriod"/>
            </a:pPr>
            <a:r>
              <a:rPr lang="en-AU" sz="2400" dirty="0">
                <a:latin typeface="Arial Narrow" pitchFamily="34" charset="0"/>
              </a:rPr>
              <a:t>The course I could probably improve in most easily is </a:t>
            </a:r>
            <a:r>
              <a:rPr lang="en-AU" sz="2400" dirty="0" smtClean="0">
                <a:latin typeface="Arial Narrow" pitchFamily="34" charset="0"/>
              </a:rPr>
              <a:t>…………</a:t>
            </a:r>
            <a:endParaRPr lang="en-US" sz="2400" dirty="0">
              <a:latin typeface="Arial Narrow" pitchFamily="34" charset="0"/>
            </a:endParaRPr>
          </a:p>
          <a:p>
            <a:pPr marL="452437" lvl="0" indent="-342900">
              <a:buFont typeface="+mj-lt"/>
              <a:buAutoNum type="arabicPeriod"/>
            </a:pPr>
            <a:r>
              <a:rPr lang="en-AU" sz="2400" dirty="0">
                <a:latin typeface="Arial Narrow" pitchFamily="34" charset="0"/>
              </a:rPr>
              <a:t>The best way for me to concentrate on getting the marks in Assessment tasks and the  HSC exams  I want this year would be to ……</a:t>
            </a:r>
            <a:r>
              <a:rPr lang="en-US" sz="2400" dirty="0">
                <a:latin typeface="Arial Narrow" pitchFamily="34" charset="0"/>
              </a:rPr>
              <a:t/>
            </a:r>
            <a:br>
              <a:rPr lang="en-US" sz="2400" dirty="0">
                <a:latin typeface="Arial Narrow" pitchFamily="34" charset="0"/>
              </a:rPr>
            </a:br>
            <a:endParaRPr lang="en-US" sz="2400" dirty="0">
              <a:latin typeface="Arial Narrow" pitchFamily="34" charset="0"/>
            </a:endParaRPr>
          </a:p>
        </p:txBody>
      </p:sp>
    </p:spTree>
    <p:extLst>
      <p:ext uri="{BB962C8B-B14F-4D97-AF65-F5344CB8AC3E}">
        <p14:creationId xmlns:p14="http://schemas.microsoft.com/office/powerpoint/2010/main" val="67249691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834231" y="1268760"/>
            <a:ext cx="7620000" cy="769441"/>
          </a:xfrm>
          <a:prstGeom prst="rect">
            <a:avLst/>
          </a:prstGeom>
          <a:noFill/>
          <a:ln w="9525">
            <a:noFill/>
            <a:miter lim="800000"/>
            <a:headEnd/>
            <a:tailEnd/>
          </a:ln>
          <a:effectLst/>
        </p:spPr>
        <p:txBody>
          <a:bodyPr>
            <a:spAutoFit/>
          </a:bodyPr>
          <a:lstStyle/>
          <a:p>
            <a:pPr marL="457200" indent="-457200" algn="ctr" fontAlgn="auto">
              <a:spcBef>
                <a:spcPts val="0"/>
              </a:spcBef>
              <a:spcAft>
                <a:spcPts val="0"/>
              </a:spcAft>
              <a:defRPr/>
            </a:pPr>
            <a:r>
              <a:rPr lang="en-US" sz="4400" dirty="0" smtClean="0">
                <a:effectLst>
                  <a:outerShdw blurRad="38100" dist="38100" dir="2700000" algn="tl">
                    <a:srgbClr val="000000"/>
                  </a:outerShdw>
                </a:effectLst>
                <a:latin typeface="Arial" charset="0"/>
              </a:rPr>
              <a:t>HSC DOCUMENTATION</a:t>
            </a:r>
            <a:endParaRPr lang="en-AU" sz="4400" dirty="0">
              <a:effectLst>
                <a:outerShdw blurRad="38100" dist="38100" dir="2700000" algn="tl">
                  <a:srgbClr val="000000"/>
                </a:outerShdw>
              </a:effectLst>
              <a:latin typeface="Arial" charset="0"/>
            </a:endParaRPr>
          </a:p>
        </p:txBody>
      </p:sp>
      <p:sp>
        <p:nvSpPr>
          <p:cNvPr id="9219" name="Text Box 4"/>
          <p:cNvSpPr txBox="1">
            <a:spLocks noChangeArrowheads="1"/>
          </p:cNvSpPr>
          <p:nvPr/>
        </p:nvSpPr>
        <p:spPr bwMode="auto">
          <a:xfrm>
            <a:off x="395537" y="2132856"/>
            <a:ext cx="8496944" cy="3385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800" dirty="0" smtClean="0">
              <a:cs typeface="Arial" pitchFamily="34" charset="0"/>
            </a:endParaRPr>
          </a:p>
          <a:p>
            <a:pPr eaLnBrk="1" hangingPunct="1"/>
            <a:r>
              <a:rPr lang="en-US" sz="2800" dirty="0" smtClean="0">
                <a:cs typeface="Arial" pitchFamily="34" charset="0"/>
              </a:rPr>
              <a:t>At  </a:t>
            </a:r>
            <a:r>
              <a:rPr lang="en-US" sz="2800" dirty="0">
                <a:cs typeface="Arial" pitchFamily="34" charset="0"/>
              </a:rPr>
              <a:t>the completion of Year 12 you will </a:t>
            </a:r>
            <a:r>
              <a:rPr lang="en-US" sz="2800" dirty="0" smtClean="0">
                <a:cs typeface="Arial" pitchFamily="34" charset="0"/>
              </a:rPr>
              <a:t>receive</a:t>
            </a:r>
            <a:endParaRPr lang="en-US" sz="2800" dirty="0">
              <a:cs typeface="Arial" pitchFamily="34" charset="0"/>
            </a:endParaRPr>
          </a:p>
          <a:p>
            <a:pPr marL="269875" indent="-269875" eaLnBrk="1" hangingPunct="1">
              <a:buFont typeface="Arial" pitchFamily="34" charset="0"/>
              <a:buChar char="•"/>
            </a:pPr>
            <a:r>
              <a:rPr lang="en-US" sz="2800" dirty="0" smtClean="0">
                <a:cs typeface="Arial" pitchFamily="34" charset="0"/>
              </a:rPr>
              <a:t>Individual </a:t>
            </a:r>
            <a:r>
              <a:rPr lang="en-US" sz="2800" dirty="0">
                <a:cs typeface="Arial" pitchFamily="34" charset="0"/>
              </a:rPr>
              <a:t>course reports.</a:t>
            </a:r>
          </a:p>
          <a:p>
            <a:pPr marL="269875" indent="-269875" eaLnBrk="1" hangingPunct="1">
              <a:buFont typeface="Arial" pitchFamily="34" charset="0"/>
              <a:buChar char="•"/>
            </a:pPr>
            <a:r>
              <a:rPr lang="en-US" sz="2800" dirty="0">
                <a:cs typeface="Arial" pitchFamily="34" charset="0"/>
              </a:rPr>
              <a:t>Higher School Certificate Record Of  </a:t>
            </a:r>
            <a:r>
              <a:rPr lang="en-US" sz="2800" dirty="0" smtClean="0">
                <a:cs typeface="Arial" pitchFamily="34" charset="0"/>
              </a:rPr>
              <a:t>Achievement</a:t>
            </a:r>
            <a:r>
              <a:rPr lang="en-US" sz="2800" dirty="0">
                <a:cs typeface="Arial" pitchFamily="34" charset="0"/>
              </a:rPr>
              <a:t>.</a:t>
            </a:r>
          </a:p>
          <a:p>
            <a:pPr marL="269875" indent="-269875" eaLnBrk="1" hangingPunct="1">
              <a:buFont typeface="Arial" pitchFamily="34" charset="0"/>
              <a:buChar char="•"/>
            </a:pPr>
            <a:r>
              <a:rPr lang="en-US" sz="2800" dirty="0">
                <a:cs typeface="Arial" pitchFamily="34" charset="0"/>
              </a:rPr>
              <a:t>Higher School Certificate.</a:t>
            </a:r>
          </a:p>
          <a:p>
            <a:pPr marL="269875" indent="-269875" eaLnBrk="1" hangingPunct="1">
              <a:buFont typeface="Arial" pitchFamily="34" charset="0"/>
              <a:buChar char="•"/>
            </a:pPr>
            <a:r>
              <a:rPr lang="en-US" sz="2800" dirty="0">
                <a:cs typeface="Arial" pitchFamily="34" charset="0"/>
              </a:rPr>
              <a:t>Students studying VET Courses also receive a Statement of  Attainment.</a:t>
            </a:r>
          </a:p>
          <a:p>
            <a:pPr marL="285750" indent="-285750" eaLnBrk="1" hangingPunct="1">
              <a:buFont typeface="Arial" pitchFamily="34" charset="0"/>
              <a:buChar char="•"/>
            </a:pPr>
            <a:endParaRPr lang="en-AU" dirty="0">
              <a:latin typeface="Lucida Sans Unicode" pitchFamily="34" charset="0"/>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63688" y="1268760"/>
            <a:ext cx="5472608" cy="523220"/>
          </a:xfrm>
          <a:prstGeom prst="rect">
            <a:avLst/>
          </a:prstGeom>
        </p:spPr>
        <p:txBody>
          <a:bodyPr wrap="square">
            <a:spAutoFit/>
          </a:bodyPr>
          <a:lstStyle/>
          <a:p>
            <a:pPr algn="ctr"/>
            <a:r>
              <a:rPr lang="en-US" sz="2800" dirty="0"/>
              <a:t>Planning for success</a:t>
            </a:r>
            <a:endParaRPr lang="en-AU" sz="2800" dirty="0"/>
          </a:p>
        </p:txBody>
      </p:sp>
      <p:sp>
        <p:nvSpPr>
          <p:cNvPr id="3" name="Rectangle 2"/>
          <p:cNvSpPr/>
          <p:nvPr/>
        </p:nvSpPr>
        <p:spPr>
          <a:xfrm>
            <a:off x="611560" y="1720840"/>
            <a:ext cx="7920880" cy="4708981"/>
          </a:xfrm>
          <a:prstGeom prst="rect">
            <a:avLst/>
          </a:prstGeom>
        </p:spPr>
        <p:txBody>
          <a:bodyPr wrap="square">
            <a:spAutoFit/>
          </a:bodyPr>
          <a:lstStyle/>
          <a:p>
            <a:pPr>
              <a:buNone/>
            </a:pPr>
            <a:endParaRPr lang="en-AU" sz="2400" dirty="0" smtClean="0">
              <a:latin typeface="Arial Narrow" pitchFamily="34" charset="0"/>
            </a:endParaRPr>
          </a:p>
          <a:p>
            <a:pPr>
              <a:buNone/>
            </a:pPr>
            <a:r>
              <a:rPr lang="en-AU" sz="2400" dirty="0" smtClean="0">
                <a:latin typeface="Arial Narrow" pitchFamily="34" charset="0"/>
              </a:rPr>
              <a:t>Teachers </a:t>
            </a:r>
            <a:r>
              <a:rPr lang="en-AU" sz="2400" dirty="0">
                <a:latin typeface="Arial Narrow" pitchFamily="34" charset="0"/>
              </a:rPr>
              <a:t>are keen to help</a:t>
            </a:r>
            <a:br>
              <a:rPr lang="en-AU" sz="2400" dirty="0">
                <a:latin typeface="Arial Narrow" pitchFamily="34" charset="0"/>
              </a:rPr>
            </a:br>
            <a:endParaRPr lang="en-US" sz="2400" dirty="0">
              <a:latin typeface="Arial Narrow" pitchFamily="34" charset="0"/>
            </a:endParaRPr>
          </a:p>
          <a:p>
            <a:pPr marL="342900" lvl="0" indent="-342900">
              <a:buFont typeface="Arial" panose="020B0604020202020204" pitchFamily="34" charset="0"/>
              <a:buChar char="•"/>
            </a:pPr>
            <a:r>
              <a:rPr lang="en-AU" sz="2400" dirty="0">
                <a:latin typeface="Arial Narrow" pitchFamily="34" charset="0"/>
              </a:rPr>
              <a:t>Ask for feedback – what do I have to do to improve?</a:t>
            </a:r>
            <a:endParaRPr lang="en-US" sz="2400" dirty="0">
              <a:latin typeface="Arial Narrow" pitchFamily="34" charset="0"/>
            </a:endParaRPr>
          </a:p>
          <a:p>
            <a:pPr marL="342900" lvl="0" indent="-342900">
              <a:buFont typeface="Arial" panose="020B0604020202020204" pitchFamily="34" charset="0"/>
              <a:buChar char="•"/>
            </a:pPr>
            <a:r>
              <a:rPr lang="en-AU" sz="2400" dirty="0">
                <a:latin typeface="Arial Narrow" pitchFamily="34" charset="0"/>
              </a:rPr>
              <a:t>Start Assessment tasks early and seek feedback.</a:t>
            </a:r>
            <a:endParaRPr lang="en-US" sz="2400" dirty="0">
              <a:latin typeface="Arial Narrow" pitchFamily="34" charset="0"/>
            </a:endParaRPr>
          </a:p>
          <a:p>
            <a:pPr marL="342900" lvl="0" indent="-342900">
              <a:buFont typeface="Arial" panose="020B0604020202020204" pitchFamily="34" charset="0"/>
              <a:buChar char="•"/>
            </a:pPr>
            <a:r>
              <a:rPr lang="en-AU" sz="2400" dirty="0">
                <a:latin typeface="Arial Narrow" pitchFamily="34" charset="0"/>
              </a:rPr>
              <a:t>Work conscientiously and consistently in class.</a:t>
            </a:r>
            <a:endParaRPr lang="en-US" sz="2400" dirty="0">
              <a:latin typeface="Arial Narrow" pitchFamily="34" charset="0"/>
            </a:endParaRPr>
          </a:p>
          <a:p>
            <a:pPr marL="342900" lvl="0" indent="-342900">
              <a:buFont typeface="Arial" panose="020B0604020202020204" pitchFamily="34" charset="0"/>
              <a:buChar char="•"/>
            </a:pPr>
            <a:r>
              <a:rPr lang="en-AU" sz="2400" dirty="0">
                <a:latin typeface="Arial Narrow" pitchFamily="34" charset="0"/>
              </a:rPr>
              <a:t>Do the revision that teachers set.</a:t>
            </a:r>
            <a:endParaRPr lang="en-US" sz="2400" dirty="0">
              <a:latin typeface="Arial Narrow" pitchFamily="34" charset="0"/>
            </a:endParaRPr>
          </a:p>
          <a:p>
            <a:pPr marL="342900" lvl="0" indent="-342900">
              <a:buFont typeface="Arial" panose="020B0604020202020204" pitchFamily="34" charset="0"/>
              <a:buChar char="•"/>
            </a:pPr>
            <a:r>
              <a:rPr lang="en-AU" sz="2400" dirty="0">
                <a:latin typeface="Arial Narrow" pitchFamily="34" charset="0"/>
              </a:rPr>
              <a:t>Work out a way of doing your own revision. Ask your teachers how to go about this revision.</a:t>
            </a:r>
            <a:endParaRPr lang="en-US" sz="2400" dirty="0">
              <a:latin typeface="Arial Narrow" pitchFamily="34" charset="0"/>
            </a:endParaRPr>
          </a:p>
          <a:p>
            <a:pPr marL="342900" lvl="0" indent="-342900">
              <a:buFont typeface="Arial" panose="020B0604020202020204" pitchFamily="34" charset="0"/>
              <a:buChar char="•"/>
            </a:pPr>
            <a:r>
              <a:rPr lang="en-AU" sz="2400" dirty="0">
                <a:latin typeface="Arial Narrow" pitchFamily="34" charset="0"/>
              </a:rPr>
              <a:t>Look for help to plan how to go about Assessment tasks and exam preparation.</a:t>
            </a:r>
            <a:endParaRPr lang="en-US" sz="2400" dirty="0">
              <a:latin typeface="Arial Narrow" pitchFamily="34" charset="0"/>
            </a:endParaRPr>
          </a:p>
          <a:p>
            <a:endParaRPr lang="en-US" dirty="0"/>
          </a:p>
          <a:p>
            <a:endParaRPr lang="en-US" dirty="0"/>
          </a:p>
        </p:txBody>
      </p:sp>
    </p:spTree>
    <p:extLst>
      <p:ext uri="{BB962C8B-B14F-4D97-AF65-F5344CB8AC3E}">
        <p14:creationId xmlns:p14="http://schemas.microsoft.com/office/powerpoint/2010/main" val="43332738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11560" y="980728"/>
            <a:ext cx="7772400" cy="990600"/>
          </a:xfrm>
        </p:spPr>
        <p:txBody>
          <a:bodyPr/>
          <a:lstStyle/>
          <a:p>
            <a:pPr eaLnBrk="1" hangingPunct="1">
              <a:defRPr/>
            </a:pPr>
            <a:r>
              <a:rPr lang="en-AU" b="0" dirty="0" smtClean="0">
                <a:solidFill>
                  <a:schemeClr val="tx1"/>
                </a:solidFill>
                <a:latin typeface="Arial" pitchFamily="34" charset="0"/>
                <a:cs typeface="Arial" pitchFamily="34" charset="0"/>
              </a:rPr>
              <a:t>Reporting the HSC</a:t>
            </a:r>
            <a:endParaRPr lang="en-US" altLang="en-AU" b="0" dirty="0" smtClean="0">
              <a:solidFill>
                <a:schemeClr val="tx1"/>
              </a:solidFill>
              <a:latin typeface="Arial" pitchFamily="34" charset="0"/>
              <a:cs typeface="Arial" pitchFamily="34" charset="0"/>
            </a:endParaRPr>
          </a:p>
        </p:txBody>
      </p:sp>
      <p:pic>
        <p:nvPicPr>
          <p:cNvPr id="2050" name="Picture 2" descr="http://www.boardofstudies.nsw.edu.au/hsc-results/images/sect1_q1_hsc_cert_larg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64156" y="1856404"/>
            <a:ext cx="3384376" cy="471216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11560" y="980728"/>
            <a:ext cx="7772400" cy="990600"/>
          </a:xfrm>
        </p:spPr>
        <p:txBody>
          <a:bodyPr/>
          <a:lstStyle/>
          <a:p>
            <a:pPr eaLnBrk="1" hangingPunct="1">
              <a:defRPr/>
            </a:pPr>
            <a:r>
              <a:rPr lang="en-AU" b="0" dirty="0" smtClean="0">
                <a:solidFill>
                  <a:schemeClr val="tx1"/>
                </a:solidFill>
                <a:latin typeface="Arial" pitchFamily="34" charset="0"/>
                <a:cs typeface="Arial" pitchFamily="34" charset="0"/>
              </a:rPr>
              <a:t>Reporting the HSC</a:t>
            </a:r>
            <a:endParaRPr lang="en-US" altLang="en-AU" b="0" dirty="0" smtClean="0">
              <a:solidFill>
                <a:schemeClr val="tx1"/>
              </a:solidFill>
              <a:latin typeface="Arial" pitchFamily="34" charset="0"/>
              <a:cs typeface="Arial" pitchFamily="34" charset="0"/>
            </a:endParaRPr>
          </a:p>
        </p:txBody>
      </p:sp>
      <p:pic>
        <p:nvPicPr>
          <p:cNvPr id="2052" name="Picture 4" descr="http://www.boardofstudies.nsw.edu.au/hsc-results/images/sect1_q3_rec_achiev_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1859111"/>
            <a:ext cx="3416676" cy="474538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460284" y="2348880"/>
            <a:ext cx="4432196" cy="3323987"/>
          </a:xfrm>
          <a:prstGeom prst="rect">
            <a:avLst/>
          </a:prstGeom>
          <a:noFill/>
        </p:spPr>
        <p:txBody>
          <a:bodyPr wrap="square" rtlCol="0">
            <a:spAutoFit/>
          </a:bodyPr>
          <a:lstStyle/>
          <a:p>
            <a:r>
              <a:rPr lang="en-AU" sz="1400" b="1" dirty="0"/>
              <a:t>Higher School Certificate Record of </a:t>
            </a:r>
            <a:r>
              <a:rPr lang="en-AU" sz="1400" b="1" dirty="0" smtClean="0"/>
              <a:t>Achievement</a:t>
            </a:r>
          </a:p>
          <a:p>
            <a:endParaRPr lang="en-AU" sz="1400" b="1" dirty="0" smtClean="0"/>
          </a:p>
          <a:p>
            <a:r>
              <a:rPr lang="en-AU" sz="1400" b="1" dirty="0" smtClean="0"/>
              <a:t>Assessment mark - </a:t>
            </a:r>
            <a:r>
              <a:rPr lang="en-AU" sz="1400" dirty="0" smtClean="0"/>
              <a:t>Schools </a:t>
            </a:r>
            <a:r>
              <a:rPr lang="en-AU" sz="1400" dirty="0"/>
              <a:t>submit an HSC assessment mark based on performance </a:t>
            </a:r>
            <a:r>
              <a:rPr lang="en-AU" sz="1400" dirty="0" smtClean="0"/>
              <a:t>in school assessment </a:t>
            </a:r>
            <a:r>
              <a:rPr lang="en-AU" sz="1400" dirty="0"/>
              <a:t>tasks for every student in every course</a:t>
            </a:r>
            <a:r>
              <a:rPr lang="en-AU" sz="1400" dirty="0" smtClean="0"/>
              <a:t>.</a:t>
            </a:r>
          </a:p>
          <a:p>
            <a:r>
              <a:rPr lang="en-AU" sz="1400" b="1" dirty="0"/>
              <a:t>Examination mark</a:t>
            </a:r>
            <a:r>
              <a:rPr lang="en-AU" sz="1400" dirty="0"/>
              <a:t> - the examination mark for each course shows the student's performance in the Board's HSC examination for that course</a:t>
            </a:r>
            <a:r>
              <a:rPr lang="en-AU" sz="1400" dirty="0" smtClean="0"/>
              <a:t>.</a:t>
            </a:r>
          </a:p>
          <a:p>
            <a:r>
              <a:rPr lang="en-AU" sz="1400" b="1" dirty="0"/>
              <a:t>HSC mark</a:t>
            </a:r>
            <a:r>
              <a:rPr lang="en-AU" sz="1400" dirty="0"/>
              <a:t> - the HSC mark is a 50:50 combination of a student's external examination mark and school-based assessment mark for each course</a:t>
            </a:r>
            <a:r>
              <a:rPr lang="en-AU" sz="1400" dirty="0" smtClean="0"/>
              <a:t>.</a:t>
            </a:r>
          </a:p>
          <a:p>
            <a:r>
              <a:rPr lang="en-AU" sz="1400" b="1" dirty="0"/>
              <a:t>Performance band</a:t>
            </a:r>
            <a:r>
              <a:rPr lang="en-AU" sz="1400" dirty="0"/>
              <a:t> - a student's HSC mark for each course will fall within one of six performance bands, where the highest achievement is Band 6 (90–100) and where the minimum standard expected is 50</a:t>
            </a:r>
            <a:r>
              <a:rPr lang="en-AU" sz="1400" dirty="0" smtClean="0"/>
              <a:t>.</a:t>
            </a:r>
          </a:p>
        </p:txBody>
      </p:sp>
    </p:spTree>
    <p:extLst>
      <p:ext uri="{BB962C8B-B14F-4D97-AF65-F5344CB8AC3E}">
        <p14:creationId xmlns:p14="http://schemas.microsoft.com/office/powerpoint/2010/main" val="366817213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11560" y="980728"/>
            <a:ext cx="7772400" cy="990600"/>
          </a:xfrm>
        </p:spPr>
        <p:txBody>
          <a:bodyPr/>
          <a:lstStyle/>
          <a:p>
            <a:pPr eaLnBrk="1" hangingPunct="1">
              <a:defRPr/>
            </a:pPr>
            <a:r>
              <a:rPr lang="en-AU" b="0" dirty="0" smtClean="0">
                <a:solidFill>
                  <a:schemeClr val="tx1"/>
                </a:solidFill>
                <a:latin typeface="Arial" pitchFamily="34" charset="0"/>
                <a:cs typeface="Arial" pitchFamily="34" charset="0"/>
              </a:rPr>
              <a:t>Reporting the HSC</a:t>
            </a:r>
            <a:endParaRPr lang="en-US" altLang="en-AU" b="0" dirty="0" smtClean="0">
              <a:solidFill>
                <a:schemeClr val="tx1"/>
              </a:solidFill>
              <a:latin typeface="Arial" pitchFamily="34" charset="0"/>
              <a:cs typeface="Arial" pitchFamily="34" charset="0"/>
            </a:endParaRPr>
          </a:p>
        </p:txBody>
      </p:sp>
      <p:pic>
        <p:nvPicPr>
          <p:cNvPr id="4098" name="Picture 2" descr="http://www.boardofstudies.nsw.edu.au/hsc-results/images/sect1_q3_course_report_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131" y="1916832"/>
            <a:ext cx="3257550" cy="452437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211960" y="1916832"/>
            <a:ext cx="4464496" cy="3785652"/>
          </a:xfrm>
          <a:prstGeom prst="rect">
            <a:avLst/>
          </a:prstGeom>
          <a:noFill/>
        </p:spPr>
        <p:txBody>
          <a:bodyPr wrap="square" rtlCol="0">
            <a:spAutoFit/>
          </a:bodyPr>
          <a:lstStyle/>
          <a:p>
            <a:r>
              <a:rPr lang="en-AU" sz="2000" b="1" dirty="0"/>
              <a:t>Course R</a:t>
            </a:r>
            <a:r>
              <a:rPr lang="en-AU" sz="2000" b="1" dirty="0" smtClean="0"/>
              <a:t>eports </a:t>
            </a:r>
          </a:p>
          <a:p>
            <a:endParaRPr lang="en-AU" sz="2000" b="1" dirty="0" smtClean="0"/>
          </a:p>
          <a:p>
            <a:r>
              <a:rPr lang="en-AU" sz="2000" dirty="0" smtClean="0"/>
              <a:t>Students </a:t>
            </a:r>
            <a:r>
              <a:rPr lang="en-AU" sz="2000" dirty="0"/>
              <a:t>receive an HSC course report for each course with an external examination that has been completed </a:t>
            </a:r>
            <a:r>
              <a:rPr lang="en-AU" sz="2000" dirty="0" smtClean="0"/>
              <a:t>satisfactorily. The </a:t>
            </a:r>
            <a:r>
              <a:rPr lang="en-AU" sz="2000" dirty="0"/>
              <a:t>course report shows the student's assessment mark, examination mark, HSC mark and performance band with a description of what a student within that band typically knows, understands and can do.</a:t>
            </a:r>
          </a:p>
        </p:txBody>
      </p:sp>
    </p:spTree>
    <p:extLst>
      <p:ext uri="{BB962C8B-B14F-4D97-AF65-F5344CB8AC3E}">
        <p14:creationId xmlns:p14="http://schemas.microsoft.com/office/powerpoint/2010/main" val="180428723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11560" y="980728"/>
            <a:ext cx="7772400" cy="990600"/>
          </a:xfrm>
        </p:spPr>
        <p:txBody>
          <a:bodyPr/>
          <a:lstStyle/>
          <a:p>
            <a:pPr eaLnBrk="1" hangingPunct="1">
              <a:defRPr/>
            </a:pPr>
            <a:r>
              <a:rPr lang="en-AU" b="0" dirty="0" smtClean="0">
                <a:solidFill>
                  <a:schemeClr val="tx1"/>
                </a:solidFill>
                <a:latin typeface="Arial" pitchFamily="34" charset="0"/>
                <a:cs typeface="Arial" pitchFamily="34" charset="0"/>
              </a:rPr>
              <a:t>Reporting the HSC</a:t>
            </a:r>
            <a:endParaRPr lang="en-US" altLang="en-AU" b="0" dirty="0" smtClean="0">
              <a:solidFill>
                <a:schemeClr val="tx1"/>
              </a:solidFill>
              <a:latin typeface="Arial" pitchFamily="34" charset="0"/>
              <a:cs typeface="Arial" pitchFamily="34" charset="0"/>
            </a:endParaRPr>
          </a:p>
        </p:txBody>
      </p:sp>
      <p:pic>
        <p:nvPicPr>
          <p:cNvPr id="5122" name="Picture 2" descr="http://www.boardofstudies.nsw.edu.au/hsc-results/images/sect1_q3_certificate_vet2_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56" y="1916832"/>
            <a:ext cx="3041660" cy="439248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283968" y="2132856"/>
            <a:ext cx="4032448" cy="2492990"/>
          </a:xfrm>
          <a:prstGeom prst="rect">
            <a:avLst/>
          </a:prstGeom>
          <a:noFill/>
        </p:spPr>
        <p:txBody>
          <a:bodyPr wrap="square" rtlCol="0">
            <a:spAutoFit/>
          </a:bodyPr>
          <a:lstStyle/>
          <a:p>
            <a:r>
              <a:rPr lang="en-AU" b="1" dirty="0"/>
              <a:t>AQF VET </a:t>
            </a:r>
            <a:r>
              <a:rPr lang="en-AU" b="1" dirty="0" smtClean="0"/>
              <a:t>Certificate</a:t>
            </a:r>
          </a:p>
          <a:p>
            <a:endParaRPr lang="en-AU" b="1" dirty="0"/>
          </a:p>
          <a:p>
            <a:r>
              <a:rPr lang="en-AU" dirty="0" smtClean="0"/>
              <a:t>This </a:t>
            </a:r>
            <a:r>
              <a:rPr lang="en-AU" dirty="0"/>
              <a:t>certificate is awarded to students in Vocational Education and Training (VET) courses who successfully complete all requirements of an Australian Qualifications Framework VET Certificate.</a:t>
            </a:r>
          </a:p>
          <a:p>
            <a:endParaRPr lang="en-AU" sz="1200" dirty="0"/>
          </a:p>
        </p:txBody>
      </p:sp>
    </p:spTree>
    <p:extLst>
      <p:ext uri="{BB962C8B-B14F-4D97-AF65-F5344CB8AC3E}">
        <p14:creationId xmlns:p14="http://schemas.microsoft.com/office/powerpoint/2010/main" val="333818070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3252267" y="1116013"/>
            <a:ext cx="5987008" cy="1143000"/>
          </a:xfrm>
        </p:spPr>
        <p:txBody>
          <a:bodyPr>
            <a:normAutofit fontScale="90000"/>
          </a:bodyPr>
          <a:lstStyle/>
          <a:p>
            <a:pPr algn="ctr" eaLnBrk="1" hangingPunct="1">
              <a:lnSpc>
                <a:spcPct val="90000"/>
              </a:lnSpc>
              <a:defRPr/>
            </a:pPr>
            <a:r>
              <a:rPr lang="en-AU" dirty="0" smtClean="0">
                <a:solidFill>
                  <a:schemeClr val="tx1"/>
                </a:solidFill>
              </a:rPr>
              <a:t>Using HSC Credentials in the Workplace</a:t>
            </a:r>
            <a:endParaRPr lang="en-GB" dirty="0" smtClean="0">
              <a:solidFill>
                <a:schemeClr val="tx1"/>
              </a:solidFill>
            </a:endParaRPr>
          </a:p>
        </p:txBody>
      </p:sp>
      <p:sp>
        <p:nvSpPr>
          <p:cNvPr id="11267" name="Rectangle 3"/>
          <p:cNvSpPr>
            <a:spLocks noGrp="1" noChangeArrowheads="1"/>
          </p:cNvSpPr>
          <p:nvPr>
            <p:ph type="body" idx="1"/>
          </p:nvPr>
        </p:nvSpPr>
        <p:spPr>
          <a:xfrm>
            <a:off x="5580112" y="2132856"/>
            <a:ext cx="3624625" cy="4392488"/>
          </a:xfrm>
        </p:spPr>
        <p:txBody>
          <a:bodyPr/>
          <a:lstStyle/>
          <a:p>
            <a:pPr eaLnBrk="1" hangingPunct="1"/>
            <a:r>
              <a:rPr lang="en-AU" sz="2400" dirty="0" smtClean="0">
                <a:latin typeface="Arial" pitchFamily="34" charset="0"/>
                <a:cs typeface="Arial" pitchFamily="34" charset="0"/>
              </a:rPr>
              <a:t>The Student Portfolio</a:t>
            </a:r>
          </a:p>
          <a:p>
            <a:pPr lvl="1" eaLnBrk="1" hangingPunct="1"/>
            <a:r>
              <a:rPr lang="en-AU" sz="2400" dirty="0" smtClean="0">
                <a:latin typeface="Arial" pitchFamily="34" charset="0"/>
                <a:cs typeface="Arial" pitchFamily="34" charset="0"/>
              </a:rPr>
              <a:t>School Certificate and HSC reports, and workplace records and references</a:t>
            </a:r>
          </a:p>
          <a:p>
            <a:pPr lvl="1" eaLnBrk="1" hangingPunct="1"/>
            <a:r>
              <a:rPr lang="en-AU" sz="2400" dirty="0" smtClean="0">
                <a:latin typeface="Arial" pitchFamily="34" charset="0"/>
                <a:cs typeface="Arial" pitchFamily="34" charset="0"/>
              </a:rPr>
              <a:t>Information for employers in assessing your suitability</a:t>
            </a:r>
            <a:endParaRPr lang="en-GB" sz="2400" dirty="0" smtClean="0">
              <a:latin typeface="Arial" pitchFamily="34" charset="0"/>
              <a:cs typeface="Arial" pitchFamily="34" charset="0"/>
            </a:endParaRPr>
          </a:p>
        </p:txBody>
      </p:sp>
      <p:pic>
        <p:nvPicPr>
          <p:cNvPr id="69636" name="Picture 4"/>
          <p:cNvPicPr>
            <a:picLocks noChangeAspect="1" noChangeArrowheads="1"/>
          </p:cNvPicPr>
          <p:nvPr/>
        </p:nvPicPr>
        <p:blipFill>
          <a:blip r:embed="rId3"/>
          <a:srcRect/>
          <a:stretch>
            <a:fillRect/>
          </a:stretch>
        </p:blipFill>
        <p:spPr bwMode="auto">
          <a:xfrm>
            <a:off x="4478338" y="3276600"/>
            <a:ext cx="1465262" cy="2049463"/>
          </a:xfrm>
          <a:prstGeom prst="rect">
            <a:avLst/>
          </a:prstGeom>
          <a:noFill/>
          <a:ln w="9525">
            <a:noFill/>
            <a:miter lim="800000"/>
            <a:headEnd/>
            <a:tailEnd/>
          </a:ln>
          <a:effectLst>
            <a:outerShdw dist="35921" dir="2700000" algn="ctr" rotWithShape="0">
              <a:srgbClr val="808080"/>
            </a:outerShdw>
          </a:effectLst>
        </p:spPr>
      </p:pic>
      <p:pic>
        <p:nvPicPr>
          <p:cNvPr id="69637" name="Picture 5"/>
          <p:cNvPicPr>
            <a:picLocks noChangeAspect="1" noChangeArrowheads="1"/>
          </p:cNvPicPr>
          <p:nvPr/>
        </p:nvPicPr>
        <p:blipFill>
          <a:blip r:embed="rId4"/>
          <a:srcRect/>
          <a:stretch>
            <a:fillRect/>
          </a:stretch>
        </p:blipFill>
        <p:spPr bwMode="auto">
          <a:xfrm>
            <a:off x="4638675" y="4572000"/>
            <a:ext cx="1138238" cy="1600200"/>
          </a:xfrm>
          <a:prstGeom prst="rect">
            <a:avLst/>
          </a:prstGeom>
          <a:noFill/>
          <a:ln w="9525">
            <a:noFill/>
            <a:miter lim="800000"/>
            <a:headEnd/>
            <a:tailEnd/>
          </a:ln>
          <a:effectLst>
            <a:outerShdw dist="35921" dir="2700000" algn="ctr" rotWithShape="0">
              <a:srgbClr val="808080"/>
            </a:outerShdw>
          </a:effectLst>
        </p:spPr>
      </p:pic>
      <p:pic>
        <p:nvPicPr>
          <p:cNvPr id="69638" name="Picture 6" descr="sect1_q3_certificate_vet2_s"/>
          <p:cNvPicPr>
            <a:picLocks noChangeAspect="1" noChangeArrowheads="1"/>
          </p:cNvPicPr>
          <p:nvPr/>
        </p:nvPicPr>
        <p:blipFill>
          <a:blip r:embed="rId5"/>
          <a:srcRect/>
          <a:stretch>
            <a:fillRect/>
          </a:stretch>
        </p:blipFill>
        <p:spPr bwMode="auto">
          <a:xfrm>
            <a:off x="3230563" y="4419600"/>
            <a:ext cx="1417637" cy="2043113"/>
          </a:xfrm>
          <a:prstGeom prst="rect">
            <a:avLst/>
          </a:prstGeom>
          <a:noFill/>
          <a:effectLst>
            <a:outerShdw dist="35921" dir="2700000" algn="ctr" rotWithShape="0">
              <a:srgbClr val="808080"/>
            </a:outerShdw>
          </a:effectLst>
        </p:spPr>
      </p:pic>
      <p:pic>
        <p:nvPicPr>
          <p:cNvPr id="69639" name="Picture 7" descr="certi"/>
          <p:cNvPicPr>
            <a:picLocks noChangeAspect="1" noChangeArrowheads="1"/>
          </p:cNvPicPr>
          <p:nvPr/>
        </p:nvPicPr>
        <p:blipFill>
          <a:blip r:embed="rId6"/>
          <a:srcRect/>
          <a:stretch>
            <a:fillRect/>
          </a:stretch>
        </p:blipFill>
        <p:spPr bwMode="auto">
          <a:xfrm>
            <a:off x="2170113" y="4343400"/>
            <a:ext cx="1411287" cy="2047875"/>
          </a:xfrm>
          <a:prstGeom prst="rect">
            <a:avLst/>
          </a:prstGeom>
          <a:noFill/>
          <a:effectLst>
            <a:outerShdw dist="35921" dir="2700000" algn="ctr" rotWithShape="0">
              <a:srgbClr val="808080"/>
            </a:outerShdw>
          </a:effectLst>
        </p:spPr>
      </p:pic>
      <p:pic>
        <p:nvPicPr>
          <p:cNvPr id="69640" name="Picture 8" descr="certi 1"/>
          <p:cNvPicPr>
            <a:picLocks noChangeAspect="1" noChangeArrowheads="1"/>
          </p:cNvPicPr>
          <p:nvPr/>
        </p:nvPicPr>
        <p:blipFill>
          <a:blip r:embed="rId7"/>
          <a:srcRect/>
          <a:stretch>
            <a:fillRect/>
          </a:stretch>
        </p:blipFill>
        <p:spPr bwMode="auto">
          <a:xfrm>
            <a:off x="1103313" y="4038600"/>
            <a:ext cx="1411287" cy="2047875"/>
          </a:xfrm>
          <a:prstGeom prst="rect">
            <a:avLst/>
          </a:prstGeom>
          <a:noFill/>
          <a:effectLst>
            <a:outerShdw dist="35921" dir="2700000" algn="ctr" rotWithShape="0">
              <a:srgbClr val="808080"/>
            </a:outerShdw>
          </a:effectLst>
        </p:spPr>
      </p:pic>
      <p:pic>
        <p:nvPicPr>
          <p:cNvPr id="11273" name="Picture 9" descr="sc_eng_testreport_s"/>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00400" y="2297113"/>
            <a:ext cx="1463675" cy="204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4" name="Picture 10" descr="sc_rec_ach_partb_s"/>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33600" y="1992313"/>
            <a:ext cx="1463675" cy="204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5" name="Picture 11" descr="sc_rec_ach_parta_s"/>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66800" y="1687513"/>
            <a:ext cx="1463675" cy="204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6" name="Picture 12" descr="sc_certificate_s"/>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1382713"/>
            <a:ext cx="1463675" cy="204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645" name="Picture 13" descr="certif"/>
          <p:cNvPicPr>
            <a:picLocks noChangeAspect="1" noChangeArrowheads="1"/>
          </p:cNvPicPr>
          <p:nvPr/>
        </p:nvPicPr>
        <p:blipFill>
          <a:blip r:embed="rId12"/>
          <a:srcRect/>
          <a:stretch>
            <a:fillRect/>
          </a:stretch>
        </p:blipFill>
        <p:spPr bwMode="auto">
          <a:xfrm>
            <a:off x="0" y="3733800"/>
            <a:ext cx="1411288" cy="2047875"/>
          </a:xfrm>
          <a:prstGeom prst="rect">
            <a:avLst/>
          </a:prstGeom>
          <a:noFill/>
          <a:effectLst>
            <a:outerShdw dist="35921" dir="2700000" algn="ctr" rotWithShape="0">
              <a:srgbClr val="808080"/>
            </a:outerShdw>
          </a:effectLst>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0" y="1340768"/>
            <a:ext cx="9144000" cy="685800"/>
          </a:xfrm>
        </p:spPr>
        <p:txBody>
          <a:bodyPr>
            <a:normAutofit fontScale="90000"/>
          </a:bodyPr>
          <a:lstStyle/>
          <a:p>
            <a:pPr algn="ctr" eaLnBrk="1" hangingPunct="1">
              <a:defRPr/>
            </a:pPr>
            <a:r>
              <a:rPr lang="en-US" b="0" dirty="0" smtClean="0">
                <a:solidFill>
                  <a:schemeClr val="tx1"/>
                </a:solidFill>
                <a:latin typeface="Arial" pitchFamily="34" charset="0"/>
                <a:cs typeface="Arial" pitchFamily="34" charset="0"/>
              </a:rPr>
              <a:t>HSC Marks and Standards </a:t>
            </a:r>
          </a:p>
        </p:txBody>
      </p:sp>
      <p:sp>
        <p:nvSpPr>
          <p:cNvPr id="12291" name="Rectangle 3"/>
          <p:cNvSpPr>
            <a:spLocks noGrp="1" noChangeArrowheads="1"/>
          </p:cNvSpPr>
          <p:nvPr>
            <p:ph type="body" idx="1"/>
          </p:nvPr>
        </p:nvSpPr>
        <p:spPr>
          <a:xfrm>
            <a:off x="179512" y="2132856"/>
            <a:ext cx="8735888" cy="3240360"/>
          </a:xfrm>
        </p:spPr>
        <p:txBody>
          <a:bodyPr/>
          <a:lstStyle/>
          <a:p>
            <a:pPr lvl="1" eaLnBrk="1" hangingPunct="1">
              <a:lnSpc>
                <a:spcPct val="90000"/>
              </a:lnSpc>
              <a:buSzPct val="70000"/>
              <a:buFontTx/>
              <a:buChar char="•"/>
            </a:pPr>
            <a:r>
              <a:rPr lang="en-US" sz="2800" dirty="0" smtClean="0">
                <a:latin typeface="Arial" pitchFamily="34" charset="0"/>
                <a:cs typeface="Arial" pitchFamily="34" charset="0"/>
              </a:rPr>
              <a:t>Marks reflect standards achieved</a:t>
            </a:r>
          </a:p>
          <a:p>
            <a:pPr lvl="1" eaLnBrk="1" hangingPunct="1">
              <a:lnSpc>
                <a:spcPct val="90000"/>
              </a:lnSpc>
              <a:buSzPct val="70000"/>
              <a:buFontTx/>
              <a:buChar char="•"/>
            </a:pPr>
            <a:r>
              <a:rPr lang="en-US" sz="2800" dirty="0" smtClean="0">
                <a:latin typeface="Arial" pitchFamily="34" charset="0"/>
                <a:cs typeface="Arial" pitchFamily="34" charset="0"/>
              </a:rPr>
              <a:t>Each student is assessed against known standards, as well as receiving their position in the course</a:t>
            </a:r>
          </a:p>
          <a:p>
            <a:pPr lvl="1" eaLnBrk="1" hangingPunct="1">
              <a:lnSpc>
                <a:spcPct val="90000"/>
              </a:lnSpc>
              <a:buSzPct val="70000"/>
              <a:buFontTx/>
              <a:buChar char="•"/>
            </a:pPr>
            <a:r>
              <a:rPr lang="en-US" sz="2800" dirty="0" smtClean="0">
                <a:latin typeface="Arial" pitchFamily="34" charset="0"/>
                <a:cs typeface="Arial" pitchFamily="34" charset="0"/>
              </a:rPr>
              <a:t>All students who reach the minimum standard will receive a mark of 50</a:t>
            </a:r>
          </a:p>
          <a:p>
            <a:pPr lvl="1" eaLnBrk="1" hangingPunct="1">
              <a:lnSpc>
                <a:spcPct val="90000"/>
              </a:lnSpc>
              <a:buSzPct val="70000"/>
              <a:buFontTx/>
              <a:buChar char="•"/>
            </a:pPr>
            <a:r>
              <a:rPr lang="en-US" sz="2800" dirty="0" smtClean="0">
                <a:latin typeface="Arial" pitchFamily="34" charset="0"/>
                <a:cs typeface="Arial" pitchFamily="34" charset="0"/>
              </a:rPr>
              <a:t>No predetermined number of students in each mark range.</a:t>
            </a:r>
          </a:p>
          <a:p>
            <a:pPr lvl="1" eaLnBrk="1" hangingPunct="1">
              <a:lnSpc>
                <a:spcPct val="90000"/>
              </a:lnSpc>
              <a:buSzPct val="70000"/>
              <a:buFontTx/>
              <a:buChar char="•"/>
            </a:pPr>
            <a:r>
              <a:rPr lang="en-US" sz="2800" dirty="0" smtClean="0">
                <a:latin typeface="Arial" pitchFamily="34" charset="0"/>
                <a:cs typeface="Arial" pitchFamily="34" charset="0"/>
              </a:rPr>
              <a:t>No limit on the number of students achieving top marks.</a:t>
            </a:r>
          </a:p>
          <a:p>
            <a:pPr eaLnBrk="1" hangingPunct="1">
              <a:lnSpc>
                <a:spcPct val="90000"/>
              </a:lnSpc>
              <a:buFont typeface="Wingdings" pitchFamily="2" charset="2"/>
              <a:buNone/>
            </a:pPr>
            <a:endParaRPr lang="en-US" sz="2800" dirty="0" smtClean="0">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ATAR INFORMATION NIGHT</Template>
  <TotalTime>508</TotalTime>
  <Words>1798</Words>
  <Application>Microsoft Office PowerPoint</Application>
  <PresentationFormat>On-screen Show (4:3)</PresentationFormat>
  <Paragraphs>227</Paragraphs>
  <Slides>30</Slides>
  <Notes>25</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30</vt:i4>
      </vt:variant>
    </vt:vector>
  </HeadingPairs>
  <TitlesOfParts>
    <vt:vector size="42" baseType="lpstr">
      <vt:lpstr>ＭＳ Ｐゴシック</vt:lpstr>
      <vt:lpstr>Arial</vt:lpstr>
      <vt:lpstr>Arial Narrow</vt:lpstr>
      <vt:lpstr>Berlin Sans FB Demi</vt:lpstr>
      <vt:lpstr>Calibri</vt:lpstr>
      <vt:lpstr>Lucida Sans Unicode</vt:lpstr>
      <vt:lpstr>Times New Roman</vt:lpstr>
      <vt:lpstr>Verdana</vt:lpstr>
      <vt:lpstr>Wingdings</vt:lpstr>
      <vt:lpstr>Wingdings 2</vt:lpstr>
      <vt:lpstr>Wingdings 3</vt:lpstr>
      <vt:lpstr>Concourse</vt:lpstr>
      <vt:lpstr>PowerPoint Presentation</vt:lpstr>
      <vt:lpstr>PowerPoint Presentation</vt:lpstr>
      <vt:lpstr>PowerPoint Presentation</vt:lpstr>
      <vt:lpstr>Reporting the HSC</vt:lpstr>
      <vt:lpstr>Reporting the HSC</vt:lpstr>
      <vt:lpstr>Reporting the HSC</vt:lpstr>
      <vt:lpstr>Reporting the HSC</vt:lpstr>
      <vt:lpstr>Using HSC Credentials in the Workplace</vt:lpstr>
      <vt:lpstr>HSC Marks and Standards </vt:lpstr>
      <vt:lpstr>PowerPoint Presentation</vt:lpstr>
      <vt:lpstr>SCHOOL BASED ASSESSMENT</vt:lpstr>
      <vt:lpstr>ASSESSMENT</vt:lpstr>
      <vt:lpstr>PowerPoint Presentation</vt:lpstr>
      <vt:lpstr>ASSESSMENT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Calculating the ATAR</vt:lpstr>
      <vt:lpstr>HSC marks and the ATAR rank</vt:lpstr>
      <vt:lpstr>The HSC and the ATAR in summary</vt:lpstr>
      <vt:lpstr>PowerPoint Presentation</vt:lpstr>
      <vt:lpstr>PowerPoint Presentation</vt:lpstr>
      <vt:lpstr>PowerPoint Presentation</vt:lpstr>
      <vt:lpstr>PowerPoint Presentation</vt:lpstr>
      <vt:lpstr>PowerPoint Presentation</vt:lpstr>
      <vt:lpstr>PowerPoint Presentation</vt:lpstr>
    </vt:vector>
  </TitlesOfParts>
  <Company>St Edwards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gsummerhayes</dc:creator>
  <cp:lastModifiedBy>Gerry Summerhayes</cp:lastModifiedBy>
  <cp:revision>47</cp:revision>
  <dcterms:created xsi:type="dcterms:W3CDTF">2010-10-27T04:36:12Z</dcterms:created>
  <dcterms:modified xsi:type="dcterms:W3CDTF">2017-10-25T21:59:05Z</dcterms:modified>
</cp:coreProperties>
</file>